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6858000" cy="12192000"/>
  <p:notesSz cx="6718300" cy="98679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koshien" initials="p" lastIdx="0" clrIdx="0">
    <p:extLst>
      <p:ext uri="{19B8F6BF-5375-455C-9EA6-DF929625EA0E}">
        <p15:presenceInfo xmlns:p15="http://schemas.microsoft.com/office/powerpoint/2012/main" userId="pc-koshi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F1DE"/>
    <a:srgbClr val="D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240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1475"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5238" y="0"/>
            <a:ext cx="2911475" cy="495300"/>
          </a:xfrm>
          <a:prstGeom prst="rect">
            <a:avLst/>
          </a:prstGeom>
        </p:spPr>
        <p:txBody>
          <a:bodyPr vert="horz" lIns="91440" tIns="45720" rIns="91440" bIns="45720" rtlCol="0"/>
          <a:lstStyle>
            <a:lvl1pPr algn="r">
              <a:defRPr sz="1200"/>
            </a:lvl1pPr>
          </a:lstStyle>
          <a:p>
            <a:fld id="{01D5A5D5-F38F-4F8D-9A99-DA74CA6158D9}" type="datetimeFigureOut">
              <a:rPr kumimoji="1" lang="ja-JP" altLang="en-US" smtClean="0"/>
              <a:t>2015/4/30</a:t>
            </a:fld>
            <a:endParaRPr kumimoji="1" lang="ja-JP" altLang="en-US"/>
          </a:p>
        </p:txBody>
      </p:sp>
      <p:sp>
        <p:nvSpPr>
          <p:cNvPr id="4" name="スライド イメージ プレースホルダー 3"/>
          <p:cNvSpPr>
            <a:spLocks noGrp="1" noRot="1" noChangeAspect="1"/>
          </p:cNvSpPr>
          <p:nvPr>
            <p:ph type="sldImg" idx="2"/>
          </p:nvPr>
        </p:nvSpPr>
        <p:spPr>
          <a:xfrm>
            <a:off x="2422525" y="1233488"/>
            <a:ext cx="1873250"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1513" y="4748213"/>
            <a:ext cx="5375275" cy="38862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2600"/>
            <a:ext cx="2911475"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05238" y="9372600"/>
            <a:ext cx="2911475" cy="495300"/>
          </a:xfrm>
          <a:prstGeom prst="rect">
            <a:avLst/>
          </a:prstGeom>
        </p:spPr>
        <p:txBody>
          <a:bodyPr vert="horz" lIns="91440" tIns="45720" rIns="91440" bIns="45720" rtlCol="0" anchor="b"/>
          <a:lstStyle>
            <a:lvl1pPr algn="r">
              <a:defRPr sz="1200"/>
            </a:lvl1pPr>
          </a:lstStyle>
          <a:p>
            <a:fld id="{13426443-9AF3-4BC5-9563-7FBA47A8C096}" type="slidenum">
              <a:rPr kumimoji="1" lang="ja-JP" altLang="en-US" smtClean="0"/>
              <a:t>‹#›</a:t>
            </a:fld>
            <a:endParaRPr kumimoji="1" lang="ja-JP" altLang="en-US"/>
          </a:p>
        </p:txBody>
      </p:sp>
    </p:spTree>
    <p:extLst>
      <p:ext uri="{BB962C8B-B14F-4D97-AF65-F5344CB8AC3E}">
        <p14:creationId xmlns:p14="http://schemas.microsoft.com/office/powerpoint/2010/main" val="3782551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5</a:t>
            </a:fld>
            <a:endParaRPr kumimoji="1" lang="ja-JP" altLang="en-US"/>
          </a:p>
        </p:txBody>
      </p:sp>
    </p:spTree>
    <p:extLst>
      <p:ext uri="{BB962C8B-B14F-4D97-AF65-F5344CB8AC3E}">
        <p14:creationId xmlns:p14="http://schemas.microsoft.com/office/powerpoint/2010/main" val="245132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6</a:t>
            </a:fld>
            <a:endParaRPr kumimoji="1" lang="ja-JP" altLang="en-US"/>
          </a:p>
        </p:txBody>
      </p:sp>
    </p:spTree>
    <p:extLst>
      <p:ext uri="{BB962C8B-B14F-4D97-AF65-F5344CB8AC3E}">
        <p14:creationId xmlns:p14="http://schemas.microsoft.com/office/powerpoint/2010/main" val="3927948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7</a:t>
            </a:fld>
            <a:endParaRPr kumimoji="1" lang="ja-JP" altLang="en-US"/>
          </a:p>
        </p:txBody>
      </p:sp>
    </p:spTree>
    <p:extLst>
      <p:ext uri="{BB962C8B-B14F-4D97-AF65-F5344CB8AC3E}">
        <p14:creationId xmlns:p14="http://schemas.microsoft.com/office/powerpoint/2010/main" val="269516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995312"/>
            <a:ext cx="5143500" cy="4244622"/>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33461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19644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649111"/>
            <a:ext cx="1478756" cy="1033215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649111"/>
            <a:ext cx="4350544" cy="1033215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40124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92925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3039535"/>
            <a:ext cx="5915025" cy="5071532"/>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41629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6984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9112"/>
            <a:ext cx="5915025" cy="2356556"/>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4453467"/>
            <a:ext cx="2901255"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4453467"/>
            <a:ext cx="2915543"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26933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07695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09372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7052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4841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EF278F81-55F6-43BC-A645-F3ED368608FC}" type="datetimeFigureOut">
              <a:rPr kumimoji="1" lang="ja-JP" altLang="en-US" smtClean="0"/>
              <a:t>2015/4/30</a:t>
            </a:fld>
            <a:endParaRPr kumimoji="1" lang="ja-JP" altLang="en-US"/>
          </a:p>
        </p:txBody>
      </p:sp>
      <p:sp>
        <p:nvSpPr>
          <p:cNvPr id="5" name="フッター プレースホルダー 4"/>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53375817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64" y="2065271"/>
            <a:ext cx="5540188" cy="1196681"/>
          </a:xfrm>
          <a:prstGeom prst="rect">
            <a:avLst/>
          </a:prstGeom>
        </p:spPr>
      </p:pic>
      <p:sp>
        <p:nvSpPr>
          <p:cNvPr id="14" name="WordArt 6"/>
          <p:cNvSpPr>
            <a:spLocks noChangeArrowheads="1" noChangeShapeType="1" noTextEdit="1"/>
          </p:cNvSpPr>
          <p:nvPr/>
        </p:nvSpPr>
        <p:spPr bwMode="auto">
          <a:xfrm>
            <a:off x="1587433" y="3391181"/>
            <a:ext cx="3600450" cy="1371600"/>
          </a:xfrm>
          <a:prstGeom prst="rect">
            <a:avLst/>
          </a:prstGeom>
        </p:spPr>
        <p:txBody>
          <a:bodyPr wrap="none" fromWordArt="1">
            <a:prstTxWarp prst="textPlain">
              <a:avLst>
                <a:gd name="adj" fmla="val 50000"/>
              </a:avLst>
            </a:prstTxWarp>
          </a:bodyPr>
          <a:lstStyle/>
          <a:p>
            <a:pPr algn="ctr" rtl="0">
              <a:buNone/>
            </a:pPr>
            <a:r>
              <a:rPr lang="ja-JP"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モバイル部門</a:t>
            </a:r>
          </a:p>
          <a:p>
            <a:pPr algn="ctr" rtl="0">
              <a:buNone/>
            </a:pPr>
            <a:r>
              <a:rPr lang="ja-JP"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企画書</a:t>
            </a:r>
            <a:endParaRPr lang="ja-JP" altLang="en-US" sz="3600" kern="10" spc="0" dirty="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endParaRPr>
          </a:p>
        </p:txBody>
      </p:sp>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
        <p:nvSpPr>
          <p:cNvPr id="19" name="正方形/長方形 18"/>
          <p:cNvSpPr/>
          <p:nvPr/>
        </p:nvSpPr>
        <p:spPr>
          <a:xfrm>
            <a:off x="617564" y="5596715"/>
            <a:ext cx="5716001" cy="1015663"/>
          </a:xfrm>
          <a:prstGeom prst="rect">
            <a:avLst/>
          </a:prstGeom>
        </p:spPr>
        <p:txBody>
          <a:bodyPr wrap="square">
            <a:spAutoFit/>
          </a:bodyPr>
          <a:lstStyle/>
          <a:p>
            <a:pPr algn="just">
              <a:spcAft>
                <a:spcPts val="0"/>
              </a:spcAft>
            </a:pPr>
            <a:r>
              <a:rPr lang="ja-JP" altLang="ja-JP" sz="12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モバイル部門の概要 </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indent="152400" algn="just">
              <a:spcAft>
                <a:spcPts val="0"/>
              </a:spcAft>
            </a:pPr>
            <a:r>
              <a:rPr lang="ja-JP"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モバイル部門競技では、</a:t>
            </a:r>
            <a:r>
              <a:rPr lang="en-US"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Android</a:t>
            </a:r>
            <a:r>
              <a:rPr lang="ja-JP"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搭載のスマートフォンを対象に、テーマに基づき“夢のある”アプリケーション（以下アプリとする）を企画・開発し、その総合的なプロデュース力を競い合います。</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正方形/長方形 19"/>
          <p:cNvSpPr/>
          <p:nvPr/>
        </p:nvSpPr>
        <p:spPr>
          <a:xfrm>
            <a:off x="617563" y="6966265"/>
            <a:ext cx="5716001" cy="2777683"/>
          </a:xfrm>
          <a:prstGeom prst="rect">
            <a:avLst/>
          </a:prstGeom>
        </p:spPr>
        <p:txBody>
          <a:bodyPr wrap="square">
            <a:spAutoFit/>
          </a:bodyPr>
          <a:lstStyle/>
          <a:p>
            <a:pPr algn="just">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テーマ</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altLang="ja-JP" sz="48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「環境」</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smtClean="0">
                <a:latin typeface="Century" panose="02040604050505020304" pitchFamily="18" charset="0"/>
                <a:ea typeface="ＭＳ ゴシック" panose="020B0609070205080204" pitchFamily="49" charset="-128"/>
                <a:cs typeface="Times New Roman" panose="02020603050405020304" pitchFamily="18" charset="0"/>
              </a:rPr>
              <a:t>タイトル</a:t>
            </a:r>
            <a:r>
              <a:rPr lang="ja-JP" altLang="en-US"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en-US" u="sng"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校名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グループ名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2" name="直線コネクタ 21"/>
          <p:cNvCxnSpPr/>
          <p:nvPr/>
        </p:nvCxnSpPr>
        <p:spPr>
          <a:xfrm>
            <a:off x="2023783" y="8677594"/>
            <a:ext cx="3966882"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2048435" y="9112382"/>
            <a:ext cx="3966882"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2048435" y="9560618"/>
            <a:ext cx="39668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26259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p:cNvGraphicFramePr>
          <p:nvPr>
            <p:extLst>
              <p:ext uri="{D42A27DB-BD31-4B8C-83A1-F6EECF244321}">
                <p14:modId xmlns:p14="http://schemas.microsoft.com/office/powerpoint/2010/main" val="541126609"/>
              </p:ext>
            </p:extLst>
          </p:nvPr>
        </p:nvGraphicFramePr>
        <p:xfrm>
          <a:off x="536884" y="1980000"/>
          <a:ext cx="5606248" cy="8232298"/>
        </p:xfrm>
        <a:graphic>
          <a:graphicData uri="http://schemas.openxmlformats.org/drawingml/2006/table">
            <a:tbl>
              <a:tblPr firstRow="1" bandRow="1">
                <a:tableStyleId>{5C22544A-7EE6-4342-B048-85BDC9FD1C3A}</a:tableStyleId>
              </a:tblPr>
              <a:tblGrid>
                <a:gridCol w="1076765"/>
                <a:gridCol w="3127921"/>
                <a:gridCol w="1401562"/>
              </a:tblGrid>
              <a:tr h="242056">
                <a:tc gridSpan="3">
                  <a:txBody>
                    <a:bodyPr/>
                    <a:lstStyle/>
                    <a:p>
                      <a:r>
                        <a:rPr kumimoji="1" lang="ja-JP" altLang="en-US" sz="1200" b="0" dirty="0" smtClean="0">
                          <a:solidFill>
                            <a:schemeClr val="tx1"/>
                          </a:solidFill>
                        </a:rPr>
                        <a:t>①</a:t>
                      </a:r>
                      <a:r>
                        <a:rPr kumimoji="1" lang="ja-JP" altLang="en-US" sz="1200" b="0" baseline="0" dirty="0" smtClean="0">
                          <a:solidFill>
                            <a:schemeClr val="tx1"/>
                          </a:solidFill>
                        </a:rPr>
                        <a:t> 　基本情報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dirty="0"/>
                    </a:p>
                  </a:txBody>
                  <a:tcPr>
                    <a:pattFill prst="pct75">
                      <a:fgClr>
                        <a:schemeClr val="accent1"/>
                      </a:fgClr>
                      <a:bgClr>
                        <a:schemeClr val="bg1"/>
                      </a:bgClr>
                    </a:pattFill>
                  </a:tcPr>
                </a:tc>
                <a:tc hMerge="1">
                  <a:txBody>
                    <a:bodyPr/>
                    <a:lstStyle/>
                    <a:p>
                      <a:endParaRPr kumimoji="1" lang="ja-JP" altLang="en-US" dirty="0"/>
                    </a:p>
                  </a:txBody>
                  <a:tcPr>
                    <a:pattFill prst="pct75">
                      <a:fgClr>
                        <a:schemeClr val="accent1"/>
                      </a:fgClr>
                      <a:bgClr>
                        <a:schemeClr val="bg1"/>
                      </a:bgClr>
                    </a:pattFill>
                  </a:tcPr>
                </a:tc>
              </a:tr>
              <a:tr h="478724">
                <a:tc>
                  <a:txBody>
                    <a:bodyPr/>
                    <a:lstStyle/>
                    <a:p>
                      <a:r>
                        <a:rPr kumimoji="1" lang="ja-JP" altLang="en-US" sz="1200" dirty="0" smtClean="0"/>
                        <a:t>アプリ</a:t>
                      </a:r>
                      <a:endParaRPr kumimoji="1" lang="en-US" altLang="ja-JP" sz="1200" dirty="0" smtClean="0"/>
                    </a:p>
                    <a:p>
                      <a:endParaRPr kumimoji="1" lang="en-US" altLang="ja-JP" sz="1200" dirty="0" smtClean="0"/>
                    </a:p>
                    <a:p>
                      <a:r>
                        <a:rPr kumimoji="1" lang="ja-JP" altLang="en-US" sz="1200" dirty="0" smtClean="0"/>
                        <a:t>タイトル</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pattFill prst="pct75">
                      <a:fgClr>
                        <a:schemeClr val="accent1"/>
                      </a:fgClr>
                      <a:bgClr>
                        <a:schemeClr val="bg1"/>
                      </a:bgClr>
                    </a:pattFill>
                  </a:tcPr>
                </a:tc>
              </a:tr>
              <a:tr h="443762">
                <a:tc>
                  <a:txBody>
                    <a:bodyPr/>
                    <a:lstStyle/>
                    <a:p>
                      <a:r>
                        <a:rPr kumimoji="1" lang="ja-JP" altLang="en-US" sz="1200" dirty="0" smtClean="0"/>
                        <a:t>学校名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pPr marL="0" indent="0" algn="l">
                        <a:buFont typeface="+mj-lt"/>
                        <a:buNone/>
                      </a:pPr>
                      <a:r>
                        <a:rPr kumimoji="1" lang="ja-JP" altLang="en-US" sz="1200" dirty="0" smtClean="0">
                          <a:solidFill>
                            <a:schemeClr val="tx1"/>
                          </a:solidFill>
                        </a:rPr>
                        <a:t>（国 ． 公 </a:t>
                      </a:r>
                      <a:r>
                        <a:rPr kumimoji="1" lang="ja-JP" altLang="en-US" sz="1200" baseline="0" dirty="0" smtClean="0">
                          <a:solidFill>
                            <a:schemeClr val="tx1"/>
                          </a:solidFill>
                        </a:rPr>
                        <a:t> ．  </a:t>
                      </a:r>
                      <a:r>
                        <a:rPr kumimoji="1" lang="ja-JP" altLang="en-US" sz="1200" dirty="0" smtClean="0">
                          <a:solidFill>
                            <a:schemeClr val="tx1"/>
                          </a:solidFill>
                        </a:rPr>
                        <a:t>私）　立</a:t>
                      </a:r>
                      <a:r>
                        <a:rPr kumimoji="1" lang="ja-JP" altLang="en-US" sz="1200" baseline="0" dirty="0" smtClean="0">
                          <a:solidFill>
                            <a:schemeClr val="tx1"/>
                          </a:solidFill>
                        </a:rPr>
                        <a:t>                                                                      </a:t>
                      </a:r>
                      <a:r>
                        <a:rPr kumimoji="1" lang="ja-JP" altLang="en-US" sz="1200" dirty="0" smtClean="0">
                          <a:solidFill>
                            <a:schemeClr val="tx1"/>
                          </a:solidFill>
                        </a:rPr>
                        <a:t>高等学校</a:t>
                      </a:r>
                      <a:endParaRPr kumimoji="1" lang="en-US" altLang="ja-JP" sz="1200" dirty="0" smtClean="0">
                        <a:solidFill>
                          <a:schemeClr val="tx1"/>
                        </a:solidFill>
                      </a:endParaRPr>
                    </a:p>
                    <a:p>
                      <a:pPr marL="0" indent="0">
                        <a:buFont typeface="+mj-lt"/>
                        <a:buNone/>
                      </a:pPr>
                      <a:endParaRPr kumimoji="1" lang="en-US" altLang="ja-JP" sz="1200" dirty="0" smtClean="0">
                        <a:solidFill>
                          <a:schemeClr val="tx1"/>
                        </a:solidFill>
                      </a:endParaRPr>
                    </a:p>
                    <a:p>
                      <a:pPr marL="0" indent="0" algn="r">
                        <a:buFont typeface="+mj-lt"/>
                        <a:buNone/>
                      </a:pPr>
                      <a:r>
                        <a:rPr kumimoji="1" lang="ja-JP" altLang="en-US" sz="1200" dirty="0" smtClean="0">
                          <a:solidFill>
                            <a:schemeClr val="tx1"/>
                          </a:solidFill>
                        </a:rPr>
                        <a:t>高等専門学校</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marL="0" indent="0">
                        <a:buFont typeface="+mj-lt"/>
                        <a:buNone/>
                      </a:pPr>
                      <a:endParaRPr kumimoji="1" lang="ja-JP" altLang="en-US" sz="1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39858">
                <a:tc>
                  <a:txBody>
                    <a:bodyPr/>
                    <a:lstStyle/>
                    <a:p>
                      <a:r>
                        <a:rPr kumimoji="1" lang="ja-JP" altLang="en-US" sz="1200" dirty="0" smtClean="0"/>
                        <a:t>グループ名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solidFill>
                      <a:schemeClr val="accent1"/>
                    </a:solidFill>
                  </a:tcPr>
                </a:tc>
              </a:tr>
              <a:tr h="215162">
                <a:tc rowSpan="4">
                  <a:txBody>
                    <a:bodyPr/>
                    <a:lstStyle/>
                    <a:p>
                      <a:pPr algn="l"/>
                      <a:r>
                        <a:rPr kumimoji="1" lang="ja-JP" altLang="en-US" sz="1200" dirty="0" smtClean="0"/>
                        <a:t>メンバー名</a:t>
                      </a:r>
                      <a:endParaRPr kumimoji="1" lang="en-US" altLang="ja-JP" sz="1200" dirty="0" smtClean="0"/>
                    </a:p>
                    <a:p>
                      <a:pPr algn="l"/>
                      <a:r>
                        <a:rPr kumimoji="1" lang="en-US" altLang="ja-JP" sz="1200" baseline="0" dirty="0" smtClean="0"/>
                        <a:t> </a:t>
                      </a:r>
                      <a:r>
                        <a:rPr kumimoji="1" lang="ja-JP" altLang="en-US" sz="1200" baseline="0" dirty="0" smtClean="0"/>
                        <a:t>　　</a:t>
                      </a:r>
                      <a:r>
                        <a:rPr kumimoji="1" lang="ja-JP" altLang="en-US" sz="1200" dirty="0" smtClean="0"/>
                        <a:t>（代表）</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a:txBody>
                    <a:bodyPr/>
                    <a:lstStyle/>
                    <a:p>
                      <a:r>
                        <a:rPr kumimoji="1" lang="ja-JP" altLang="en-US" sz="1200" dirty="0" smtClean="0"/>
                        <a:t>名前</a:t>
                      </a:r>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t>学年</a:t>
                      </a:r>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82889">
                <a:tc vMerge="1">
                  <a:txBody>
                    <a:bodyPr/>
                    <a:lstStyle/>
                    <a:p>
                      <a:endParaRPr kumimoji="1" lang="ja-JP" altLang="en-US"/>
                    </a:p>
                  </a:txBody>
                  <a:tcPr/>
                </a:tc>
                <a:tc>
                  <a:txBody>
                    <a:bodyPr/>
                    <a:lstStyle/>
                    <a:p>
                      <a:endParaRPr kumimoji="1" lang="en-US" altLang="ja-JP" sz="1200" dirty="0" smtClean="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217851">
                <a:tc vMerge="1">
                  <a:txBody>
                    <a:bodyPr/>
                    <a:lstStyle/>
                    <a:p>
                      <a:endParaRPr kumimoji="1" lang="ja-JP" altLang="en-US"/>
                    </a:p>
                  </a:txBody>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58684">
                <a:tc vMerge="1">
                  <a:txBody>
                    <a:bodyPr/>
                    <a:lstStyle/>
                    <a:p>
                      <a:endParaRPr kumimoji="1" lang="ja-JP" altLang="en-US"/>
                    </a:p>
                  </a:txBody>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6752">
                <a:tc>
                  <a:txBody>
                    <a:bodyPr/>
                    <a:lstStyle/>
                    <a:p>
                      <a:r>
                        <a:rPr kumimoji="1" lang="ja-JP" altLang="en-US" sz="1200" dirty="0" smtClean="0"/>
                        <a:t>顧問名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32021">
                <a:tc>
                  <a:txBody>
                    <a:bodyPr/>
                    <a:lstStyle/>
                    <a:p>
                      <a:r>
                        <a:rPr kumimoji="1" lang="ja-JP" altLang="en-US" sz="1200" dirty="0" smtClean="0"/>
                        <a:t>学校住所</a:t>
                      </a:r>
                      <a:endParaRPr kumimoji="1" lang="en-US" altLang="ja-JP" sz="1200" dirty="0" smtClean="0"/>
                    </a:p>
                    <a:p>
                      <a:endParaRPr kumimoji="1" lang="en-US" altLang="ja-JP" sz="1200" dirty="0" smtClean="0"/>
                    </a:p>
                    <a:p>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r>
                        <a:rPr kumimoji="1" lang="ja-JP" altLang="en-US" sz="1200" dirty="0" smtClean="0"/>
                        <a:t>〒</a:t>
                      </a:r>
                      <a:endParaRPr kumimoji="1" lang="en-US" altLang="ja-JP" sz="1200" dirty="0" smtClean="0"/>
                    </a:p>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60882">
                <a:tc>
                  <a:txBody>
                    <a:bodyPr/>
                    <a:lstStyle/>
                    <a:p>
                      <a:r>
                        <a:rPr kumimoji="1" lang="ja-JP" altLang="en-US" sz="1200" dirty="0" smtClean="0"/>
                        <a:t>電話番号</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en-US" altLang="ja-JP" sz="1200" dirty="0" smtClean="0"/>
                    </a:p>
                  </a:txBody>
                  <a:tcPr>
                    <a:solidFill>
                      <a:schemeClr val="accent1"/>
                    </a:solidFill>
                  </a:tcPr>
                </a:tc>
              </a:tr>
              <a:tr h="201715">
                <a:tc>
                  <a:txBody>
                    <a:bodyPr/>
                    <a:lstStyle/>
                    <a:p>
                      <a:r>
                        <a:rPr kumimoji="1" lang="en-US" altLang="ja-JP" sz="1200" dirty="0" smtClean="0">
                          <a:latin typeface="+mj-ea"/>
                          <a:ea typeface="+mj-ea"/>
                        </a:rPr>
                        <a:t>e-mail</a:t>
                      </a:r>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en-US" altLang="ja-JP" sz="1200" dirty="0" smtClean="0"/>
                    </a:p>
                  </a:txBody>
                  <a:tcPr>
                    <a:solidFill>
                      <a:schemeClr val="accent1"/>
                    </a:solidFill>
                  </a:tcPr>
                </a:tc>
              </a:tr>
              <a:tr h="277018">
                <a:tc gridSpan="3">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tx1"/>
                          </a:solidFill>
                        </a:rPr>
                        <a:t>②　</a:t>
                      </a:r>
                      <a:r>
                        <a:rPr kumimoji="1" lang="ja-JP" altLang="en-US" sz="1200" b="0" baseline="0" dirty="0" smtClean="0">
                          <a:solidFill>
                            <a:schemeClr val="tx1"/>
                          </a:solidFill>
                          <a:latin typeface="+mn-ea"/>
                          <a:ea typeface="+mn-ea"/>
                        </a:rPr>
                        <a:t>企画概要（</a:t>
                      </a:r>
                      <a:r>
                        <a:rPr kumimoji="1" lang="en-US" altLang="ja-JP" sz="1200" b="0" baseline="0" dirty="0" smtClean="0">
                          <a:solidFill>
                            <a:schemeClr val="tx1"/>
                          </a:solidFill>
                          <a:latin typeface="+mn-ea"/>
                          <a:ea typeface="+mn-ea"/>
                        </a:rPr>
                        <a:t>500</a:t>
                      </a:r>
                      <a:r>
                        <a:rPr kumimoji="1" lang="ja-JP" altLang="en-US" sz="1200" b="0" baseline="0" dirty="0" smtClean="0">
                          <a:solidFill>
                            <a:schemeClr val="tx1"/>
                          </a:solidFill>
                          <a:latin typeface="+mn-ea"/>
                          <a:ea typeface="+mn-ea"/>
                        </a:rPr>
                        <a:t>字以内</a:t>
                      </a:r>
                      <a:r>
                        <a:rPr kumimoji="1" lang="ja-JP" altLang="en-US" sz="1200" b="0" baseline="0" dirty="0" smtClean="0">
                          <a:solidFill>
                            <a:schemeClr val="tx1"/>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r>
              <a:tr h="484791">
                <a:tc gridSpan="3">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3460224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110929753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③　アプリケーション作成の目的（できるだけ詳しく）　</a:t>
                      </a:r>
                      <a:r>
                        <a:rPr kumimoji="1" lang="en-US" altLang="ja-JP" sz="1200" b="0" baseline="0" dirty="0" smtClean="0">
                          <a:solidFill>
                            <a:srgbClr val="FF0000"/>
                          </a:solidFill>
                        </a:rPr>
                        <a:t>※</a:t>
                      </a:r>
                      <a:r>
                        <a:rPr kumimoji="1" lang="ja-JP" altLang="en-US" sz="1200" b="0" baseline="0" dirty="0" smtClean="0">
                          <a:solidFill>
                            <a:srgbClr val="FF0000"/>
                          </a:solidFill>
                        </a:rPr>
                        <a:t>必須</a:t>
                      </a:r>
                      <a:r>
                        <a:rPr kumimoji="1" lang="ja-JP" altLang="en-US" sz="1200" b="0" baseline="0" dirty="0" smtClean="0">
                          <a:solidFill>
                            <a:schemeClr val="tx1"/>
                          </a:solidFill>
                        </a:rPr>
                        <a:t>　</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④　提案するアプリがどのように使われるか、また、他の類似するアプリより本提案が</a:t>
                      </a:r>
                      <a:endParaRPr kumimoji="1" lang="en-US" altLang="ja-JP" sz="1200" b="0" dirty="0" smtClean="0">
                        <a:solidFill>
                          <a:schemeClr val="tx1"/>
                        </a:solidFill>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　　  優れている点（箇条書き可）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smtClean="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2531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214998890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⑤　使用予定の外部ソフトウエアパーツ（</a:t>
                      </a:r>
                      <a:r>
                        <a:rPr kumimoji="1" lang="en-US" altLang="ja-JP" sz="1200" b="0" baseline="0" dirty="0" smtClean="0">
                          <a:solidFill>
                            <a:schemeClr val="tx1"/>
                          </a:solidFill>
                        </a:rPr>
                        <a:t>API</a:t>
                      </a:r>
                      <a:r>
                        <a:rPr kumimoji="1" lang="ja-JP" altLang="en-US" sz="1200" b="0" baseline="0" dirty="0" smtClean="0">
                          <a:solidFill>
                            <a:schemeClr val="tx1"/>
                          </a:solidFill>
                        </a:rPr>
                        <a:t>等）、素材等の名前と著作者の情報を書</a:t>
                      </a:r>
                      <a:endParaRPr kumimoji="1" lang="en-US" altLang="ja-JP" sz="1200" b="0" baseline="0" dirty="0" smtClean="0">
                        <a:solidFill>
                          <a:schemeClr val="tx1"/>
                        </a:solidFill>
                      </a:endParaRPr>
                    </a:p>
                    <a:p>
                      <a:r>
                        <a:rPr kumimoji="1" lang="en-US" altLang="ja-JP" sz="1200" b="0" baseline="0" dirty="0" smtClean="0">
                          <a:solidFill>
                            <a:schemeClr val="tx1"/>
                          </a:solidFill>
                        </a:rPr>
                        <a:t>       </a:t>
                      </a:r>
                      <a:r>
                        <a:rPr kumimoji="1" lang="ja-JP" altLang="en-US" sz="1200" b="0" baseline="0" dirty="0" smtClean="0">
                          <a:solidFill>
                            <a:schemeClr val="tx1"/>
                          </a:solidFill>
                        </a:rPr>
                        <a:t>いてください。</a:t>
                      </a:r>
                      <a:endParaRPr kumimoji="1" lang="en-US" altLang="ja-JP" sz="1200" b="0" baseline="0" dirty="0" smtClean="0">
                        <a:solidFill>
                          <a:schemeClr val="tx1"/>
                        </a:solidFill>
                      </a:endParaRPr>
                    </a:p>
                    <a:p>
                      <a:r>
                        <a:rPr kumimoji="1" lang="ja-JP" altLang="en-US" sz="1200" b="0" baseline="0" dirty="0" smtClean="0">
                          <a:solidFill>
                            <a:schemeClr val="tx1"/>
                          </a:solidFill>
                        </a:rPr>
                        <a:t>　　</a:t>
                      </a:r>
                      <a:r>
                        <a:rPr kumimoji="1" lang="ja-JP" altLang="en-US" sz="1200" b="0" baseline="0" dirty="0" smtClean="0">
                          <a:solidFill>
                            <a:srgbClr val="FF0000"/>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使用予定の場合は必須。書かれていないもので後で使用する場合は、事務局</a:t>
                      </a:r>
                      <a:endParaRPr kumimoji="1" lang="en-US" altLang="ja-JP" sz="1200" b="0" baseline="0" dirty="0" smtClean="0">
                        <a:solidFill>
                          <a:srgbClr val="FF0000"/>
                        </a:solidFill>
                      </a:endParaRPr>
                    </a:p>
                    <a:p>
                      <a:r>
                        <a:rPr kumimoji="1" lang="ja-JP" altLang="en-US" sz="1200" b="0" baseline="0" dirty="0" smtClean="0">
                          <a:solidFill>
                            <a:srgbClr val="FF0000"/>
                          </a:solidFill>
                        </a:rPr>
                        <a:t>　　 の承諾をえること。</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⑥　</a:t>
                      </a:r>
                      <a:r>
                        <a:rPr kumimoji="1" lang="ja-JP" altLang="ja-JP" sz="1200" kern="1200" dirty="0" smtClean="0">
                          <a:solidFill>
                            <a:schemeClr val="dk1"/>
                          </a:solidFill>
                          <a:effectLst/>
                          <a:latin typeface="+mn-lt"/>
                          <a:ea typeface="+mn-ea"/>
                          <a:cs typeface="+mn-cs"/>
                        </a:rPr>
                        <a:t>あなたの高校の制作環境を書いてください。</a:t>
                      </a:r>
                      <a:r>
                        <a:rPr kumimoji="1" lang="en-US" altLang="ja-JP" sz="1200" kern="1200" dirty="0" smtClean="0">
                          <a:solidFill>
                            <a:schemeClr val="dk1"/>
                          </a:solidFill>
                          <a:effectLst/>
                          <a:latin typeface="+mn-lt"/>
                          <a:ea typeface="+mn-ea"/>
                          <a:cs typeface="+mn-cs"/>
                        </a:rPr>
                        <a:t/>
                      </a:r>
                      <a:br>
                        <a:rPr kumimoji="1" lang="en-US" altLang="ja-JP" sz="1200" kern="1200" dirty="0" smtClean="0">
                          <a:solidFill>
                            <a:schemeClr val="dk1"/>
                          </a:solidFill>
                          <a:effectLst/>
                          <a:latin typeface="+mn-lt"/>
                          <a:ea typeface="+mn-ea"/>
                          <a:cs typeface="+mn-cs"/>
                        </a:rPr>
                      </a:br>
                      <a:r>
                        <a:rPr kumimoji="1" lang="ja-JP" altLang="en-US" sz="1200" kern="1200" dirty="0" smtClean="0">
                          <a:solidFill>
                            <a:schemeClr val="dk1"/>
                          </a:solidFill>
                          <a:effectLst/>
                          <a:latin typeface="+mn-lt"/>
                          <a:ea typeface="+mn-ea"/>
                          <a:cs typeface="+mn-cs"/>
                        </a:rPr>
                        <a:t>　　</a:t>
                      </a:r>
                      <a:r>
                        <a:rPr kumimoji="1" lang="ja-JP" altLang="en-US" sz="1200" kern="1200" baseline="0" dirty="0" smtClean="0">
                          <a:solidFill>
                            <a:schemeClr val="dk1"/>
                          </a:solidFill>
                          <a:effectLst/>
                          <a:latin typeface="+mn-lt"/>
                          <a:ea typeface="+mn-ea"/>
                          <a:cs typeface="+mn-cs"/>
                        </a:rPr>
                        <a:t> </a:t>
                      </a:r>
                      <a:r>
                        <a:rPr kumimoji="1" lang="ja-JP" altLang="ja-JP" sz="1200" kern="1200" dirty="0" smtClean="0">
                          <a:solidFill>
                            <a:srgbClr val="FF0000"/>
                          </a:solidFill>
                          <a:effectLst/>
                          <a:latin typeface="+mn-lt"/>
                          <a:ea typeface="+mn-ea"/>
                          <a:cs typeface="+mn-cs"/>
                        </a:rPr>
                        <a:t>※必須</a:t>
                      </a:r>
                      <a:r>
                        <a:rPr kumimoji="1" lang="ja-JP" altLang="en-US" sz="1200" kern="1200" dirty="0" smtClean="0">
                          <a:solidFill>
                            <a:srgbClr val="FF0000"/>
                          </a:solidFill>
                          <a:effectLst/>
                          <a:latin typeface="+mn-lt"/>
                          <a:ea typeface="+mn-ea"/>
                          <a:cs typeface="+mn-cs"/>
                        </a:rPr>
                        <a:t>。</a:t>
                      </a:r>
                      <a:r>
                        <a:rPr kumimoji="1" lang="ja-JP" altLang="ja-JP" sz="1200" kern="1200" dirty="0" smtClean="0">
                          <a:solidFill>
                            <a:srgbClr val="FF0000"/>
                          </a:solidFill>
                          <a:effectLst/>
                          <a:latin typeface="+mn-lt"/>
                          <a:ea typeface="+mn-ea"/>
                          <a:cs typeface="+mn-cs"/>
                        </a:rPr>
                        <a:t>採点には寄与しない</a:t>
                      </a:r>
                      <a:r>
                        <a:rPr kumimoji="1" lang="ja-JP" altLang="en-US" sz="1013" kern="1200" dirty="0" smtClean="0">
                          <a:solidFill>
                            <a:srgbClr val="FF0000"/>
                          </a:solidFill>
                          <a:effectLst/>
                          <a:latin typeface="+mn-lt"/>
                          <a:ea typeface="+mn-ea"/>
                          <a:cs typeface="+mn-cs"/>
                        </a:rPr>
                        <a:t>。</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25223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412755999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⑦　画面遷移とアプリケーション使用の流れ図（どのような操作をしたら、どのような画</a:t>
                      </a:r>
                      <a:endParaRPr kumimoji="1" lang="en-US" altLang="ja-JP" sz="1200" b="0" baseline="0" dirty="0" smtClean="0">
                        <a:solidFill>
                          <a:schemeClr val="tx1"/>
                        </a:solidFill>
                      </a:endParaRPr>
                    </a:p>
                    <a:p>
                      <a:r>
                        <a:rPr kumimoji="1" lang="ja-JP" altLang="en-US" sz="1200" b="0" baseline="0" dirty="0" smtClean="0">
                          <a:solidFill>
                            <a:schemeClr val="tx1"/>
                          </a:solidFill>
                        </a:rPr>
                        <a:t>　　  面が出るかを表現する図）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860109">
                <a:tc>
                  <a:txBody>
                    <a:bodyPr/>
                    <a:lstStyle/>
                    <a:p>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a:t>
                      </a:r>
                      <a:r>
                        <a:rPr kumimoji="1" lang="en-US" altLang="ja-JP" sz="1200" kern="1200" dirty="0" smtClean="0">
                          <a:solidFill>
                            <a:schemeClr val="dk1"/>
                          </a:solidFill>
                          <a:effectLst/>
                          <a:latin typeface="+mn-ea"/>
                          <a:ea typeface="+mn-ea"/>
                          <a:cs typeface="+mn-cs"/>
                        </a:rPr>
                        <a:t>1</a:t>
                      </a:r>
                      <a:r>
                        <a:rPr kumimoji="1" lang="ja-JP" altLang="ja-JP" sz="1200" kern="1200" dirty="0" smtClean="0">
                          <a:solidFill>
                            <a:schemeClr val="dk1"/>
                          </a:solidFill>
                          <a:effectLst/>
                          <a:latin typeface="+mn-ea"/>
                          <a:ea typeface="+mn-ea"/>
                          <a:cs typeface="+mn-cs"/>
                        </a:rPr>
                        <a:t>ページで足りない場合は</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本ページを複製して通し番号を付けてください）</a:t>
                      </a:r>
                      <a:endParaRPr kumimoji="1" lang="en-US" altLang="ja-JP" sz="1200" dirty="0" smtClean="0">
                        <a:latin typeface="+mn-ea"/>
                        <a:ea typeface="+mn-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4171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2905671167"/>
              </p:ext>
            </p:extLst>
          </p:nvPr>
        </p:nvGraphicFramePr>
        <p:xfrm>
          <a:off x="536884" y="1980000"/>
          <a:ext cx="5606248" cy="8210116"/>
        </p:xfrm>
        <a:graphic>
          <a:graphicData uri="http://schemas.openxmlformats.org/drawingml/2006/table">
            <a:tbl>
              <a:tblPr firstRow="1" bandRow="1">
                <a:tableStyleId>{5C22544A-7EE6-4342-B048-85BDC9FD1C3A}</a:tableStyleId>
              </a:tblPr>
              <a:tblGrid>
                <a:gridCol w="1121250"/>
                <a:gridCol w="1121249"/>
                <a:gridCol w="1121250"/>
                <a:gridCol w="1121249"/>
                <a:gridCol w="1121250"/>
              </a:tblGrid>
              <a:tr h="450518">
                <a:tc gridSpan="5">
                  <a:txBody>
                    <a:bodyPr/>
                    <a:lstStyle/>
                    <a:p>
                      <a:r>
                        <a:rPr kumimoji="1" lang="ja-JP" altLang="en-US" sz="1200" b="0" baseline="0" dirty="0" smtClean="0">
                          <a:solidFill>
                            <a:schemeClr val="tx1"/>
                          </a:solidFill>
                        </a:rPr>
                        <a:t>⑧　開発スケジュール（８月から１０月末までのスケジュールを、⑦の画面の作成と</a:t>
                      </a:r>
                      <a:r>
                        <a:rPr kumimoji="1" lang="ja-JP" altLang="en-US" sz="1200" b="0" baseline="0" dirty="0" err="1" smtClean="0">
                          <a:solidFill>
                            <a:schemeClr val="tx1"/>
                          </a:solidFill>
                        </a:rPr>
                        <a:t>そ</a:t>
                      </a:r>
                      <a:endParaRPr kumimoji="1" lang="en-US" altLang="ja-JP" sz="1200" b="0" baseline="0" dirty="0" smtClean="0">
                        <a:solidFill>
                          <a:schemeClr val="tx1"/>
                        </a:solidFill>
                      </a:endParaRPr>
                    </a:p>
                    <a:p>
                      <a:r>
                        <a:rPr kumimoji="1" lang="ja-JP" altLang="en-US" sz="1200" b="0" baseline="0" dirty="0" smtClean="0">
                          <a:solidFill>
                            <a:schemeClr val="tx1"/>
                          </a:solidFill>
                        </a:rPr>
                        <a:t>　　 の遷移の作成に基づいて書く。出来るだけ具体的に。）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70311">
                <a:tc>
                  <a:txBody>
                    <a:bodyPr/>
                    <a:lstStyle/>
                    <a:p>
                      <a:r>
                        <a:rPr kumimoji="1" lang="ja-JP" altLang="en-US" sz="1200" dirty="0" smtClean="0">
                          <a:latin typeface="+mj-ea"/>
                          <a:ea typeface="+mj-ea"/>
                        </a:rPr>
                        <a:t>開発項目</a:t>
                      </a:r>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8</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9</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10</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mj-ea"/>
                          <a:ea typeface="+mj-ea"/>
                        </a:rPr>
                        <a:t>メモ</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7478596">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68313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4291407836"/>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⑨　その他、詳細なソフトウエア・ハートウエア設計の図（ユースケース図、シナリオ、</a:t>
                      </a:r>
                      <a:endParaRPr kumimoji="1" lang="en-US" altLang="ja-JP" sz="1200" b="0" baseline="0" dirty="0" smtClean="0">
                        <a:solidFill>
                          <a:schemeClr val="tx1"/>
                        </a:solidFill>
                      </a:endParaRPr>
                    </a:p>
                    <a:p>
                      <a:r>
                        <a:rPr kumimoji="1" lang="ja-JP" altLang="en-US" sz="1200" b="0" baseline="0" dirty="0" smtClean="0">
                          <a:solidFill>
                            <a:schemeClr val="tx1"/>
                          </a:solidFill>
                        </a:rPr>
                        <a:t>　　  状態遷移図、回路設計図、システムのアピールポイントの図など）　</a:t>
                      </a:r>
                      <a:endParaRPr kumimoji="1" lang="en-US" altLang="ja-JP" sz="1200" b="0" baseline="0" dirty="0" smtClean="0">
                        <a:solidFill>
                          <a:schemeClr val="tx1"/>
                        </a:solidFill>
                      </a:endParaRPr>
                    </a:p>
                    <a:p>
                      <a:r>
                        <a:rPr kumimoji="1" lang="en-US" altLang="ja-JP" sz="1200" b="0" baseline="0" dirty="0" smtClean="0">
                          <a:solidFill>
                            <a:schemeClr val="tx1"/>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　任意、審査の過程でそれが素晴らしいアイディアだということを証明する図を</a:t>
                      </a:r>
                      <a:endParaRPr kumimoji="1" lang="en-US" altLang="ja-JP" sz="1200" b="0" baseline="0" dirty="0" smtClean="0">
                        <a:solidFill>
                          <a:srgbClr val="FF0000"/>
                        </a:solidFill>
                      </a:endParaRPr>
                    </a:p>
                    <a:p>
                      <a:r>
                        <a:rPr kumimoji="1" lang="ja-JP" altLang="en-US" sz="1200" b="0" baseline="0" dirty="0" smtClean="0">
                          <a:solidFill>
                            <a:srgbClr val="FF0000"/>
                          </a:solidFill>
                        </a:rPr>
                        <a:t>　　　　　推奨</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2400312">
                <a:tc>
                  <a:txBody>
                    <a:bodyPr/>
                    <a:lstStyle/>
                    <a:p>
                      <a:r>
                        <a:rPr kumimoji="1" lang="ja-JP" altLang="ja-JP" sz="1200" kern="1200" dirty="0" smtClean="0">
                          <a:solidFill>
                            <a:schemeClr val="dk1"/>
                          </a:solidFill>
                          <a:effectLst/>
                          <a:latin typeface="+mn-ea"/>
                          <a:ea typeface="+mn-ea"/>
                          <a:cs typeface="+mn-cs"/>
                        </a:rPr>
                        <a:t>（</a:t>
                      </a:r>
                      <a:r>
                        <a:rPr kumimoji="1" lang="en-US" altLang="ja-JP" sz="1200" kern="1200" dirty="0" smtClean="0">
                          <a:solidFill>
                            <a:schemeClr val="dk1"/>
                          </a:solidFill>
                          <a:effectLst/>
                          <a:latin typeface="+mn-ea"/>
                          <a:ea typeface="+mn-ea"/>
                          <a:cs typeface="+mn-cs"/>
                        </a:rPr>
                        <a:t>1</a:t>
                      </a:r>
                      <a:r>
                        <a:rPr kumimoji="1" lang="ja-JP" altLang="ja-JP" sz="1200" kern="1200" dirty="0" smtClean="0">
                          <a:solidFill>
                            <a:schemeClr val="dk1"/>
                          </a:solidFill>
                          <a:effectLst/>
                          <a:latin typeface="+mn-ea"/>
                          <a:ea typeface="+mn-ea"/>
                          <a:cs typeface="+mn-cs"/>
                        </a:rPr>
                        <a:t>ページで足りない場合は</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本ページを複製して通し番号を付けてください）</a:t>
                      </a:r>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89879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181683119"/>
              </p:ext>
            </p:extLst>
          </p:nvPr>
        </p:nvGraphicFramePr>
        <p:xfrm>
          <a:off x="536884" y="1980000"/>
          <a:ext cx="5606248" cy="7866538"/>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⑩　質問・要望事項（リクエストなどがあれば書いてください）　　</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⑪　</a:t>
                      </a:r>
                      <a:r>
                        <a:rPr kumimoji="1" lang="ja-JP" altLang="en-US" sz="1200" b="0" kern="1200" dirty="0" smtClean="0">
                          <a:solidFill>
                            <a:schemeClr val="dk1"/>
                          </a:solidFill>
                          <a:effectLst/>
                          <a:latin typeface="+mn-lt"/>
                          <a:ea typeface="+mn-ea"/>
                          <a:cs typeface="+mn-cs"/>
                        </a:rPr>
                        <a:t>アンケート（該当箇所を○で囲んで下さい）</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r>
                        <a:rPr kumimoji="1" lang="en-US" altLang="ja-JP" sz="1200" kern="1200" dirty="0" smtClean="0">
                          <a:solidFill>
                            <a:schemeClr val="dk1"/>
                          </a:solidFill>
                          <a:effectLst/>
                          <a:latin typeface="+mn-ea"/>
                          <a:ea typeface="+mn-ea"/>
                          <a:cs typeface="+mn-cs"/>
                        </a:rPr>
                        <a:t>Q1. </a:t>
                      </a:r>
                      <a:r>
                        <a:rPr kumimoji="1" lang="ja-JP" altLang="ja-JP" sz="1200" kern="1200" dirty="0" smtClean="0">
                          <a:solidFill>
                            <a:schemeClr val="dk1"/>
                          </a:solidFill>
                          <a:effectLst/>
                          <a:latin typeface="+mn-ea"/>
                          <a:ea typeface="+mn-ea"/>
                          <a:cs typeface="+mn-cs"/>
                        </a:rPr>
                        <a:t>パソコン甲子園のモバイル部門は何で初めて知りましたか？</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パソコン甲子園ＨＰ・情報サイト・新聞・雑誌・ラジオ・学校教員・友人・家族・</a:t>
                      </a:r>
                      <a:endParaRPr kumimoji="1" lang="en-US"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学校掲示のポスター、チラシ・その他（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　）</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Q2. </a:t>
                      </a:r>
                      <a:r>
                        <a:rPr kumimoji="1" lang="ja-JP" altLang="ja-JP" sz="1200" kern="1200" dirty="0" smtClean="0">
                          <a:solidFill>
                            <a:schemeClr val="dk1"/>
                          </a:solidFill>
                          <a:effectLst/>
                          <a:latin typeface="+mn-ea"/>
                          <a:ea typeface="+mn-ea"/>
                          <a:cs typeface="+mn-cs"/>
                        </a:rPr>
                        <a:t>アンドロイドによるアプリ作成暦を教えてください。</a:t>
                      </a:r>
                      <a:r>
                        <a:rPr kumimoji="1" lang="en-US" altLang="ja-JP" sz="1200" kern="1200" dirty="0" smtClean="0">
                          <a:solidFill>
                            <a:schemeClr val="dk1"/>
                          </a:solidFill>
                          <a:effectLst/>
                          <a:latin typeface="+mn-ea"/>
                          <a:ea typeface="+mn-ea"/>
                          <a:cs typeface="+mn-cs"/>
                        </a:rPr>
                        <a:t>(</a:t>
                      </a:r>
                      <a:r>
                        <a:rPr kumimoji="1" lang="ja-JP" altLang="ja-JP" sz="1200" kern="1200" dirty="0" smtClean="0">
                          <a:solidFill>
                            <a:schemeClr val="dk1"/>
                          </a:solidFill>
                          <a:effectLst/>
                          <a:latin typeface="+mn-ea"/>
                          <a:ea typeface="+mn-ea"/>
                          <a:cs typeface="+mn-cs"/>
                        </a:rPr>
                        <a:t>チームの最長経験者</a:t>
                      </a:r>
                      <a:r>
                        <a:rPr kumimoji="1" lang="en-US" altLang="ja-JP" sz="1200" kern="1200" dirty="0" smtClean="0">
                          <a:solidFill>
                            <a:schemeClr val="dk1"/>
                          </a:solidFill>
                          <a:effectLst/>
                          <a:latin typeface="+mn-ea"/>
                          <a:ea typeface="+mn-ea"/>
                          <a:cs typeface="+mn-cs"/>
                        </a:rPr>
                        <a:t>)</a:t>
                      </a: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半年未満・半年～１年・１年～２年・２年～３年・３年以上</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Q3. </a:t>
                      </a:r>
                      <a:r>
                        <a:rPr kumimoji="1" lang="ja-JP" altLang="ja-JP" sz="1200" kern="1200" dirty="0" smtClean="0">
                          <a:solidFill>
                            <a:schemeClr val="dk1"/>
                          </a:solidFill>
                          <a:effectLst/>
                          <a:latin typeface="+mn-ea"/>
                          <a:ea typeface="+mn-ea"/>
                          <a:cs typeface="+mn-cs"/>
                        </a:rPr>
                        <a:t>プログラミング暦を教えてください。（チームの最長経験者）</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半年未満・半年～１年・１年～２年・２年～３年・３年以上</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Q4. </a:t>
                      </a:r>
                      <a:r>
                        <a:rPr kumimoji="1" lang="ja-JP" altLang="ja-JP" sz="1200" kern="1200" dirty="0" smtClean="0">
                          <a:solidFill>
                            <a:schemeClr val="dk1"/>
                          </a:solidFill>
                          <a:effectLst/>
                          <a:latin typeface="+mn-ea"/>
                          <a:ea typeface="+mn-ea"/>
                          <a:cs typeface="+mn-cs"/>
                        </a:rPr>
                        <a:t>アプリ開発の知識はどのようにして学んでいますか？（複数選択可）</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学校の授業・書籍・</a:t>
                      </a:r>
                      <a:r>
                        <a:rPr kumimoji="1" lang="en-US" altLang="ja-JP" sz="1200" kern="1200" dirty="0" smtClean="0">
                          <a:solidFill>
                            <a:schemeClr val="dk1"/>
                          </a:solidFill>
                          <a:effectLst/>
                          <a:latin typeface="+mn-ea"/>
                          <a:ea typeface="+mn-ea"/>
                          <a:cs typeface="+mn-cs"/>
                        </a:rPr>
                        <a:t>Web</a:t>
                      </a:r>
                      <a:r>
                        <a:rPr kumimoji="1" lang="ja-JP" altLang="ja-JP" sz="1200" kern="1200" dirty="0" smtClean="0">
                          <a:solidFill>
                            <a:schemeClr val="dk1"/>
                          </a:solidFill>
                          <a:effectLst/>
                          <a:latin typeface="+mn-ea"/>
                          <a:ea typeface="+mn-ea"/>
                          <a:cs typeface="+mn-cs"/>
                        </a:rPr>
                        <a:t>サイト・その他（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Q5. </a:t>
                      </a:r>
                      <a:r>
                        <a:rPr kumimoji="1" lang="ja-JP" altLang="ja-JP" sz="1200" kern="1200" dirty="0" smtClean="0">
                          <a:solidFill>
                            <a:schemeClr val="dk1"/>
                          </a:solidFill>
                          <a:effectLst/>
                          <a:latin typeface="+mn-ea"/>
                          <a:ea typeface="+mn-ea"/>
                          <a:cs typeface="+mn-cs"/>
                        </a:rPr>
                        <a:t>他のアプリ開発コンテストへの参加経験を教えてください。</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あり（コンテスト名：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）・なし</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Q6. </a:t>
                      </a:r>
                      <a:r>
                        <a:rPr kumimoji="1" lang="ja-JP" altLang="ja-JP" sz="1200" kern="1200" dirty="0" smtClean="0">
                          <a:solidFill>
                            <a:schemeClr val="dk1"/>
                          </a:solidFill>
                          <a:effectLst/>
                          <a:latin typeface="+mn-ea"/>
                          <a:ea typeface="+mn-ea"/>
                          <a:cs typeface="+mn-cs"/>
                        </a:rPr>
                        <a:t>パソコン甲子園に参加しようと思った理由を記入</a:t>
                      </a:r>
                      <a:r>
                        <a:rPr kumimoji="1" lang="ja-JP" altLang="en-US" sz="1200" kern="1200" dirty="0" smtClean="0">
                          <a:solidFill>
                            <a:schemeClr val="dk1"/>
                          </a:solidFill>
                          <a:effectLst/>
                          <a:latin typeface="+mn-ea"/>
                          <a:ea typeface="+mn-ea"/>
                          <a:cs typeface="+mn-cs"/>
                        </a:rPr>
                        <a:t>願います。</a:t>
                      </a:r>
                      <a:endParaRPr kumimoji="1" lang="en-US" altLang="ja-JP" sz="1200" kern="1200" dirty="0" smtClean="0">
                        <a:solidFill>
                          <a:schemeClr val="dk1"/>
                        </a:solidFill>
                        <a:effectLst/>
                        <a:latin typeface="+mn-ea"/>
                        <a:ea typeface="+mn-ea"/>
                        <a:cs typeface="+mn-cs"/>
                      </a:endParaRPr>
                    </a:p>
                    <a:p>
                      <a:r>
                        <a:rPr kumimoji="1" lang="ja-JP" altLang="en-US" sz="1200" kern="120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 （　　　　　　　　　　　　　　　　　　　　　　　　　　　　　　　　　　　　　　　　　　　　 ）</a:t>
                      </a:r>
                      <a:r>
                        <a:rPr kumimoji="1" lang="ja-JP" altLang="ja-JP"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p>
                      <a:r>
                        <a:rPr kumimoji="1" lang="ja-JP" altLang="ja-JP"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62454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TotalTime>
  <Words>242</Words>
  <Application>Microsoft Office PowerPoint</Application>
  <PresentationFormat>ワイド画面</PresentationFormat>
  <Paragraphs>347</Paragraphs>
  <Slides>8</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HG創英角ﾎﾟｯﾌﾟ体</vt:lpstr>
      <vt:lpstr>ＭＳ Ｐゴシック</vt:lpstr>
      <vt:lpstr>ＭＳ ゴシック</vt:lpstr>
      <vt:lpstr>ＭＳ 明朝</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pc-koshien</dc:creator>
  <cp:lastModifiedBy>pc-koshien</cp:lastModifiedBy>
  <cp:revision>62</cp:revision>
  <cp:lastPrinted>2015-04-30T05:27:12Z</cp:lastPrinted>
  <dcterms:created xsi:type="dcterms:W3CDTF">2015-04-28T06:52:09Z</dcterms:created>
  <dcterms:modified xsi:type="dcterms:W3CDTF">2015-04-30T05:59:43Z</dcterms:modified>
</cp:coreProperties>
</file>