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6858000" cy="12192000"/>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koshien" initials="p"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1DE"/>
    <a:srgbClr val="D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19" autoAdjust="0"/>
  </p:normalViewPr>
  <p:slideViewPr>
    <p:cSldViewPr snapToGrid="0">
      <p:cViewPr>
        <p:scale>
          <a:sx n="100" d="100"/>
          <a:sy n="100" d="100"/>
        </p:scale>
        <p:origin x="156" y="-726"/>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7937" cy="498647"/>
          </a:xfrm>
          <a:prstGeom prst="rect">
            <a:avLst/>
          </a:prstGeom>
        </p:spPr>
        <p:txBody>
          <a:bodyPr vert="horz" lIns="92263" tIns="46131" rIns="92263" bIns="4613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2894" y="0"/>
            <a:ext cx="2947937" cy="498647"/>
          </a:xfrm>
          <a:prstGeom prst="rect">
            <a:avLst/>
          </a:prstGeom>
        </p:spPr>
        <p:txBody>
          <a:bodyPr vert="horz" lIns="92263" tIns="46131" rIns="92263" bIns="46131" rtlCol="0"/>
          <a:lstStyle>
            <a:lvl1pPr algn="r">
              <a:defRPr sz="1200"/>
            </a:lvl1pPr>
          </a:lstStyle>
          <a:p>
            <a:fld id="{01D5A5D5-F38F-4F8D-9A99-DA74CA6158D9}" type="datetimeFigureOut">
              <a:rPr kumimoji="1" lang="ja-JP" altLang="en-US" smtClean="0"/>
              <a:t>2020/3/18</a:t>
            </a:fld>
            <a:endParaRPr kumimoji="1" lang="ja-JP" altLang="en-US"/>
          </a:p>
        </p:txBody>
      </p:sp>
      <p:sp>
        <p:nvSpPr>
          <p:cNvPr id="4" name="スライド イメージ プレースホルダー 3"/>
          <p:cNvSpPr>
            <a:spLocks noGrp="1" noRot="1" noChangeAspect="1"/>
          </p:cNvSpPr>
          <p:nvPr>
            <p:ph type="sldImg" idx="2"/>
          </p:nvPr>
        </p:nvSpPr>
        <p:spPr>
          <a:xfrm>
            <a:off x="2457450" y="1241425"/>
            <a:ext cx="1887538" cy="3352800"/>
          </a:xfrm>
          <a:prstGeom prst="rect">
            <a:avLst/>
          </a:prstGeom>
          <a:noFill/>
          <a:ln w="12700">
            <a:solidFill>
              <a:prstClr val="black"/>
            </a:solidFill>
          </a:ln>
        </p:spPr>
        <p:txBody>
          <a:bodyPr vert="horz" lIns="92263" tIns="46131" rIns="92263" bIns="46131" rtlCol="0" anchor="ctr"/>
          <a:lstStyle/>
          <a:p>
            <a:endParaRPr lang="ja-JP" altLang="en-US"/>
          </a:p>
        </p:txBody>
      </p:sp>
      <p:sp>
        <p:nvSpPr>
          <p:cNvPr id="5" name="ノート プレースホルダー 4"/>
          <p:cNvSpPr>
            <a:spLocks noGrp="1"/>
          </p:cNvSpPr>
          <p:nvPr>
            <p:ph type="body" sz="quarter" idx="3"/>
          </p:nvPr>
        </p:nvSpPr>
        <p:spPr>
          <a:xfrm>
            <a:off x="679924" y="4780296"/>
            <a:ext cx="5442593" cy="3912458"/>
          </a:xfrm>
          <a:prstGeom prst="rect">
            <a:avLst/>
          </a:prstGeom>
        </p:spPr>
        <p:txBody>
          <a:bodyPr vert="horz" lIns="92263" tIns="46131" rIns="92263" bIns="4613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35928"/>
            <a:ext cx="2947937" cy="498647"/>
          </a:xfrm>
          <a:prstGeom prst="rect">
            <a:avLst/>
          </a:prstGeom>
        </p:spPr>
        <p:txBody>
          <a:bodyPr vert="horz" lIns="92263" tIns="46131" rIns="92263" bIns="4613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2894" y="9435928"/>
            <a:ext cx="2947937" cy="498647"/>
          </a:xfrm>
          <a:prstGeom prst="rect">
            <a:avLst/>
          </a:prstGeom>
        </p:spPr>
        <p:txBody>
          <a:bodyPr vert="horz" lIns="92263" tIns="46131" rIns="92263" bIns="46131" rtlCol="0" anchor="b"/>
          <a:lstStyle>
            <a:lvl1pPr algn="r">
              <a:defRPr sz="1200"/>
            </a:lvl1pPr>
          </a:lstStyle>
          <a:p>
            <a:fld id="{13426443-9AF3-4BC5-9563-7FBA47A8C096}" type="slidenum">
              <a:rPr kumimoji="1" lang="ja-JP" altLang="en-US" smtClean="0"/>
              <a:t>‹#›</a:t>
            </a:fld>
            <a:endParaRPr kumimoji="1" lang="ja-JP" altLang="en-US"/>
          </a:p>
        </p:txBody>
      </p:sp>
    </p:spTree>
    <p:extLst>
      <p:ext uri="{BB962C8B-B14F-4D97-AF65-F5344CB8AC3E}">
        <p14:creationId xmlns:p14="http://schemas.microsoft.com/office/powerpoint/2010/main" val="3782551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5</a:t>
            </a:fld>
            <a:endParaRPr kumimoji="1" lang="ja-JP" altLang="en-US"/>
          </a:p>
        </p:txBody>
      </p:sp>
    </p:spTree>
    <p:extLst>
      <p:ext uri="{BB962C8B-B14F-4D97-AF65-F5344CB8AC3E}">
        <p14:creationId xmlns:p14="http://schemas.microsoft.com/office/powerpoint/2010/main" val="245132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6</a:t>
            </a:fld>
            <a:endParaRPr kumimoji="1" lang="ja-JP" altLang="en-US"/>
          </a:p>
        </p:txBody>
      </p:sp>
    </p:spTree>
    <p:extLst>
      <p:ext uri="{BB962C8B-B14F-4D97-AF65-F5344CB8AC3E}">
        <p14:creationId xmlns:p14="http://schemas.microsoft.com/office/powerpoint/2010/main" val="3927948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7</a:t>
            </a:fld>
            <a:endParaRPr kumimoji="1" lang="ja-JP" altLang="en-US"/>
          </a:p>
        </p:txBody>
      </p:sp>
    </p:spTree>
    <p:extLst>
      <p:ext uri="{BB962C8B-B14F-4D97-AF65-F5344CB8AC3E}">
        <p14:creationId xmlns:p14="http://schemas.microsoft.com/office/powerpoint/2010/main" val="269516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995312"/>
            <a:ext cx="5143500" cy="4244622"/>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33461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19644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649111"/>
            <a:ext cx="1478756" cy="1033215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649111"/>
            <a:ext cx="4350544" cy="1033215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40124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92925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3039535"/>
            <a:ext cx="5915025" cy="5071532"/>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41629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6984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9112"/>
            <a:ext cx="5915025" cy="2356556"/>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4453467"/>
            <a:ext cx="2901255"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4453467"/>
            <a:ext cx="2915543"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26933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07695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09372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7052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2020/3/18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4841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EF278F81-55F6-43BC-A645-F3ED368608FC}" type="datetimeFigureOut">
              <a:rPr kumimoji="1" lang="ja-JP" altLang="en-US" smtClean="0"/>
              <a:t>2020/3/18</a:t>
            </a:fld>
            <a:endParaRPr kumimoji="1" lang="ja-JP" altLang="en-US"/>
          </a:p>
        </p:txBody>
      </p:sp>
      <p:sp>
        <p:nvSpPr>
          <p:cNvPr id="5" name="フッター プレースホルダー 4"/>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53375817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WordArt 6"/>
          <p:cNvSpPr>
            <a:spLocks noChangeArrowheads="1" noChangeShapeType="1" noTextEdit="1"/>
          </p:cNvSpPr>
          <p:nvPr/>
        </p:nvSpPr>
        <p:spPr bwMode="auto">
          <a:xfrm>
            <a:off x="1587433" y="3391181"/>
            <a:ext cx="3600450" cy="1371600"/>
          </a:xfrm>
          <a:prstGeom prst="rect">
            <a:avLst/>
          </a:prstGeom>
        </p:spPr>
        <p:txBody>
          <a:bodyPr wrap="none" fromWordArt="1">
            <a:prstTxWarp prst="textPlain">
              <a:avLst>
                <a:gd name="adj" fmla="val 50000"/>
              </a:avLst>
            </a:prstTxWarp>
          </a:bodyPr>
          <a:lstStyle/>
          <a:p>
            <a:pPr algn="ctr" rtl="0">
              <a:buNone/>
            </a:pPr>
            <a:r>
              <a:rPr lang="ja-JP" alt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モバイル部門</a:t>
            </a:r>
          </a:p>
          <a:p>
            <a:pPr algn="ctr" rtl="0">
              <a:buNone/>
            </a:pPr>
            <a:r>
              <a:rPr lang="ja-JP" alt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企画書</a:t>
            </a:r>
            <a:endParaRPr lang="ja-JP" altLang="en-US" sz="3600" kern="10" spc="0" dirty="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endParaRPr>
          </a:p>
        </p:txBody>
      </p:sp>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作品名</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を</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
        <p:nvSpPr>
          <p:cNvPr id="19" name="正方形/長方形 18"/>
          <p:cNvSpPr/>
          <p:nvPr/>
        </p:nvSpPr>
        <p:spPr>
          <a:xfrm>
            <a:off x="617564" y="5596715"/>
            <a:ext cx="5716001" cy="1015663"/>
          </a:xfrm>
          <a:prstGeom prst="rect">
            <a:avLst/>
          </a:prstGeom>
        </p:spPr>
        <p:txBody>
          <a:bodyPr wrap="square">
            <a:spAutoFit/>
          </a:bodyPr>
          <a:lstStyle/>
          <a:p>
            <a:pPr algn="just">
              <a:spcAft>
                <a:spcPts val="0"/>
              </a:spcAft>
            </a:pPr>
            <a:r>
              <a:rPr lang="ja-JP" altLang="ja-JP" sz="1200" b="1"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モバイル部門の概要 </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indent="152400" algn="just">
              <a:spcAft>
                <a:spcPts val="0"/>
              </a:spcAft>
            </a:pPr>
            <a:r>
              <a:rPr lang="ja-JP"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モバイル部門競技では、</a:t>
            </a:r>
            <a:r>
              <a:rPr lang="en-US"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Android</a:t>
            </a:r>
            <a:r>
              <a:rPr lang="ja-JP"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搭載のスマートフォンを対象に、テーマに基づき“夢のある”アプリケーション（以下アプリとする）を企画・開発し、その総合的なプロデュース力を競い合います。</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正方形/長方形 19"/>
          <p:cNvSpPr/>
          <p:nvPr/>
        </p:nvSpPr>
        <p:spPr>
          <a:xfrm>
            <a:off x="617563" y="6966265"/>
            <a:ext cx="5716001" cy="2500685"/>
          </a:xfrm>
          <a:prstGeom prst="rect">
            <a:avLst/>
          </a:prstGeom>
        </p:spPr>
        <p:txBody>
          <a:bodyPr wrap="square">
            <a:spAutoFit/>
          </a:bodyPr>
          <a:lstStyle/>
          <a:p>
            <a:pPr algn="just">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テーマ</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altLang="ja-JP" sz="30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3000" kern="100" dirty="0" smtClean="0">
                <a:latin typeface="Century" panose="02040604050505020304" pitchFamily="18" charset="0"/>
                <a:ea typeface="ＭＳ ゴシック" panose="020B0609070205080204" pitchFamily="49" charset="-128"/>
                <a:cs typeface="Times New Roman" panose="02020603050405020304" pitchFamily="18" charset="0"/>
              </a:rPr>
              <a:t>食と健康～家族とともに～</a:t>
            </a:r>
            <a:r>
              <a:rPr lang="ja-JP" altLang="ja-JP" sz="30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altLang="ja-JP" sz="30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en-US" kern="100" dirty="0" smtClean="0">
                <a:latin typeface="Century" panose="02040604050505020304" pitchFamily="18" charset="0"/>
                <a:ea typeface="ＭＳ ゴシック" panose="020B0609070205080204" pitchFamily="49" charset="-128"/>
                <a:cs typeface="Times New Roman" panose="02020603050405020304" pitchFamily="18" charset="0"/>
              </a:rPr>
              <a:t>作品名</a:t>
            </a:r>
            <a:r>
              <a:rPr lang="ja-JP" altLang="en-US"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en-US" u="sng"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en-US" kern="100" dirty="0" smtClean="0">
                <a:latin typeface="Century" panose="02040604050505020304" pitchFamily="18" charset="0"/>
                <a:ea typeface="ＭＳ ゴシック" panose="020B0609070205080204" pitchFamily="49" charset="-128"/>
                <a:cs typeface="Times New Roman" panose="02020603050405020304" pitchFamily="18" charset="0"/>
              </a:rPr>
              <a:t>学校名</a:t>
            </a: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en-US" kern="100" dirty="0">
                <a:latin typeface="Century" panose="02040604050505020304" pitchFamily="18" charset="0"/>
                <a:ea typeface="ＭＳ ゴシック" panose="020B0609070205080204" pitchFamily="49" charset="-128"/>
                <a:cs typeface="Times New Roman" panose="02020603050405020304" pitchFamily="18" charset="0"/>
              </a:rPr>
              <a:t>チーム</a:t>
            </a:r>
            <a:r>
              <a:rPr lang="ja-JP" altLang="ja-JP" kern="100" dirty="0" smtClean="0">
                <a:latin typeface="Century" panose="02040604050505020304" pitchFamily="18" charset="0"/>
                <a:ea typeface="ＭＳ ゴシック" panose="020B0609070205080204" pitchFamily="49" charset="-128"/>
                <a:cs typeface="Times New Roman" panose="02020603050405020304" pitchFamily="18" charset="0"/>
              </a:rPr>
              <a:t>名</a:t>
            </a: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22" name="直線コネクタ 21"/>
          <p:cNvCxnSpPr/>
          <p:nvPr/>
        </p:nvCxnSpPr>
        <p:spPr>
          <a:xfrm>
            <a:off x="1981760" y="8468044"/>
            <a:ext cx="3966882"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1981760" y="8883782"/>
            <a:ext cx="3966882"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1981760" y="9379643"/>
            <a:ext cx="3966882" cy="0"/>
          </a:xfrm>
          <a:prstGeom prst="line">
            <a:avLst/>
          </a:prstGeom>
        </p:spPr>
        <p:style>
          <a:lnRef idx="1">
            <a:schemeClr val="dk1"/>
          </a:lnRef>
          <a:fillRef idx="0">
            <a:schemeClr val="dk1"/>
          </a:fillRef>
          <a:effectRef idx="0">
            <a:schemeClr val="dk1"/>
          </a:effectRef>
          <a:fontRef idx="minor">
            <a:schemeClr val="tx1"/>
          </a:fontRef>
        </p:style>
      </p:cxnSp>
      <p:pic>
        <p:nvPicPr>
          <p:cNvPr id="1026" name="図 2" descr="\\clksmb1.u-aizu.ac.jp\area3\PC甲子園\LOGO\2020ロゴ.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845" y="1995448"/>
            <a:ext cx="538162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6259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作品名</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を</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p:cNvGraphicFramePr>
          <p:nvPr>
            <p:extLst>
              <p:ext uri="{D42A27DB-BD31-4B8C-83A1-F6EECF244321}">
                <p14:modId xmlns:p14="http://schemas.microsoft.com/office/powerpoint/2010/main" val="942852733"/>
              </p:ext>
            </p:extLst>
          </p:nvPr>
        </p:nvGraphicFramePr>
        <p:xfrm>
          <a:off x="536884" y="1980000"/>
          <a:ext cx="5606248" cy="3953444"/>
        </p:xfrm>
        <a:graphic>
          <a:graphicData uri="http://schemas.openxmlformats.org/drawingml/2006/table">
            <a:tbl>
              <a:tblPr firstRow="1" bandRow="1">
                <a:tableStyleId>{5C22544A-7EE6-4342-B048-85BDC9FD1C3A}</a:tableStyleId>
              </a:tblPr>
              <a:tblGrid>
                <a:gridCol w="1076765">
                  <a:extLst>
                    <a:ext uri="{9D8B030D-6E8A-4147-A177-3AD203B41FA5}">
                      <a16:colId xmlns:a16="http://schemas.microsoft.com/office/drawing/2014/main" val="20000"/>
                    </a:ext>
                  </a:extLst>
                </a:gridCol>
                <a:gridCol w="3127921">
                  <a:extLst>
                    <a:ext uri="{9D8B030D-6E8A-4147-A177-3AD203B41FA5}">
                      <a16:colId xmlns:a16="http://schemas.microsoft.com/office/drawing/2014/main" val="20001"/>
                    </a:ext>
                  </a:extLst>
                </a:gridCol>
                <a:gridCol w="1401562">
                  <a:extLst>
                    <a:ext uri="{9D8B030D-6E8A-4147-A177-3AD203B41FA5}">
                      <a16:colId xmlns:a16="http://schemas.microsoft.com/office/drawing/2014/main" val="20002"/>
                    </a:ext>
                  </a:extLst>
                </a:gridCol>
              </a:tblGrid>
              <a:tr h="242056">
                <a:tc gridSpan="3">
                  <a:txBody>
                    <a:bodyPr/>
                    <a:lstStyle/>
                    <a:p>
                      <a:r>
                        <a:rPr kumimoji="1" lang="ja-JP" altLang="en-US" sz="1200" b="0" dirty="0" smtClean="0">
                          <a:solidFill>
                            <a:schemeClr val="tx1"/>
                          </a:solidFill>
                        </a:rPr>
                        <a:t>①</a:t>
                      </a:r>
                      <a:r>
                        <a:rPr kumimoji="1" lang="ja-JP" altLang="en-US" sz="1200" b="0" baseline="0" dirty="0" smtClean="0">
                          <a:solidFill>
                            <a:schemeClr val="tx1"/>
                          </a:solidFill>
                        </a:rPr>
                        <a:t> 　基本情報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dirty="0"/>
                    </a:p>
                  </a:txBody>
                  <a:tcPr>
                    <a:pattFill prst="pct75">
                      <a:fgClr>
                        <a:schemeClr val="accent1"/>
                      </a:fgClr>
                      <a:bgClr>
                        <a:schemeClr val="bg1"/>
                      </a:bgClr>
                    </a:pattFill>
                  </a:tcPr>
                </a:tc>
                <a:tc hMerge="1">
                  <a:txBody>
                    <a:bodyPr/>
                    <a:lstStyle/>
                    <a:p>
                      <a:endParaRPr kumimoji="1" lang="ja-JP" altLang="en-US" dirty="0"/>
                    </a:p>
                  </a:txBody>
                  <a:tcPr>
                    <a:pattFill prst="pct75">
                      <a:fgClr>
                        <a:schemeClr val="accent1"/>
                      </a:fgClr>
                      <a:bgClr>
                        <a:schemeClr val="bg1"/>
                      </a:bgClr>
                    </a:pattFill>
                  </a:tcPr>
                </a:tc>
                <a:extLst>
                  <a:ext uri="{0D108BD9-81ED-4DB2-BD59-A6C34878D82A}">
                    <a16:rowId xmlns:a16="http://schemas.microsoft.com/office/drawing/2014/main" val="10000"/>
                  </a:ext>
                </a:extLst>
              </a:tr>
              <a:tr h="478724">
                <a:tc>
                  <a:txBody>
                    <a:bodyPr/>
                    <a:lstStyle/>
                    <a:p>
                      <a:r>
                        <a:rPr kumimoji="1" lang="ja-JP" altLang="en-US" sz="1200" dirty="0" smtClean="0"/>
                        <a:t>作品名</a:t>
                      </a:r>
                      <a:endParaRPr kumimoji="1" lang="en-US" altLang="ja-JP" sz="1200" dirty="0" smtClean="0"/>
                    </a:p>
                  </a:txBody>
                  <a:tcPr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pattFill prst="pct75">
                      <a:fgClr>
                        <a:schemeClr val="accent1"/>
                      </a:fgClr>
                      <a:bgClr>
                        <a:schemeClr val="bg1"/>
                      </a:bgClr>
                    </a:pattFill>
                  </a:tcPr>
                </a:tc>
                <a:extLst>
                  <a:ext uri="{0D108BD9-81ED-4DB2-BD59-A6C34878D82A}">
                    <a16:rowId xmlns:a16="http://schemas.microsoft.com/office/drawing/2014/main" val="10001"/>
                  </a:ext>
                </a:extLst>
              </a:tr>
              <a:tr h="443762">
                <a:tc>
                  <a:txBody>
                    <a:bodyPr/>
                    <a:lstStyle/>
                    <a:p>
                      <a:r>
                        <a:rPr kumimoji="1" lang="ja-JP" altLang="en-US" sz="1200" dirty="0" smtClean="0"/>
                        <a:t>学校名</a:t>
                      </a:r>
                      <a:endParaRPr kumimoji="1" lang="ja-JP" altLang="en-US" sz="1200" dirty="0"/>
                    </a:p>
                  </a:txBody>
                  <a:tcPr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pPr marL="0" indent="0" algn="l">
                        <a:buFont typeface="+mj-lt"/>
                        <a:buNone/>
                      </a:pPr>
                      <a:r>
                        <a:rPr kumimoji="1" lang="ja-JP" altLang="en-US" sz="1200" dirty="0" smtClean="0">
                          <a:solidFill>
                            <a:schemeClr val="tx1"/>
                          </a:solidFill>
                        </a:rPr>
                        <a:t>（国 ． 公 </a:t>
                      </a:r>
                      <a:r>
                        <a:rPr kumimoji="1" lang="ja-JP" altLang="en-US" sz="1200" baseline="0" dirty="0" smtClean="0">
                          <a:solidFill>
                            <a:schemeClr val="tx1"/>
                          </a:solidFill>
                        </a:rPr>
                        <a:t> ．  </a:t>
                      </a:r>
                      <a:r>
                        <a:rPr kumimoji="1" lang="ja-JP" altLang="en-US" sz="1200" dirty="0" smtClean="0">
                          <a:solidFill>
                            <a:schemeClr val="tx1"/>
                          </a:solidFill>
                        </a:rPr>
                        <a:t>私）　立</a:t>
                      </a:r>
                      <a:r>
                        <a:rPr kumimoji="1" lang="ja-JP" altLang="en-US" sz="1200" baseline="0" dirty="0" smtClean="0">
                          <a:solidFill>
                            <a:schemeClr val="tx1"/>
                          </a:solidFill>
                        </a:rPr>
                        <a:t>                                                                      </a:t>
                      </a:r>
                      <a:r>
                        <a:rPr kumimoji="1" lang="ja-JP" altLang="en-US" sz="1200" dirty="0" smtClean="0">
                          <a:solidFill>
                            <a:schemeClr val="tx1"/>
                          </a:solidFill>
                        </a:rPr>
                        <a:t>高等学校</a:t>
                      </a:r>
                      <a:endParaRPr kumimoji="1" lang="en-US" altLang="ja-JP" sz="1200" dirty="0" smtClean="0">
                        <a:solidFill>
                          <a:schemeClr val="tx1"/>
                        </a:solidFill>
                      </a:endParaRPr>
                    </a:p>
                    <a:p>
                      <a:pPr marL="0" indent="0">
                        <a:buFont typeface="+mj-lt"/>
                        <a:buNone/>
                      </a:pPr>
                      <a:endParaRPr kumimoji="1" lang="en-US" altLang="ja-JP" sz="1200" dirty="0" smtClean="0">
                        <a:solidFill>
                          <a:schemeClr val="tx1"/>
                        </a:solidFill>
                      </a:endParaRPr>
                    </a:p>
                    <a:p>
                      <a:pPr marL="0" indent="0" algn="r">
                        <a:buFont typeface="+mj-lt"/>
                        <a:buNone/>
                      </a:pPr>
                      <a:r>
                        <a:rPr kumimoji="1" lang="ja-JP" altLang="en-US" sz="1200" dirty="0" smtClean="0">
                          <a:solidFill>
                            <a:schemeClr val="tx1"/>
                          </a:solidFill>
                        </a:rPr>
                        <a:t>高等専門学校</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marL="0" indent="0">
                        <a:buFont typeface="+mj-lt"/>
                        <a:buNone/>
                      </a:pPr>
                      <a:endParaRPr kumimoji="1" lang="ja-JP" altLang="en-US" sz="1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39858">
                <a:tc>
                  <a:txBody>
                    <a:bodyPr/>
                    <a:lstStyle/>
                    <a:p>
                      <a:r>
                        <a:rPr kumimoji="1" lang="ja-JP" altLang="en-US" sz="1200" dirty="0" smtClean="0"/>
                        <a:t>チーム名</a:t>
                      </a:r>
                      <a:endParaRPr kumimoji="1" lang="ja-JP" altLang="en-US" sz="1200" dirty="0"/>
                    </a:p>
                  </a:txBody>
                  <a:tcPr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solidFill>
                      <a:schemeClr val="accent1"/>
                    </a:solidFill>
                  </a:tcPr>
                </a:tc>
                <a:extLst>
                  <a:ext uri="{0D108BD9-81ED-4DB2-BD59-A6C34878D82A}">
                    <a16:rowId xmlns:a16="http://schemas.microsoft.com/office/drawing/2014/main" val="10003"/>
                  </a:ext>
                </a:extLst>
              </a:tr>
              <a:tr h="215162">
                <a:tc rowSpan="3">
                  <a:txBody>
                    <a:bodyPr/>
                    <a:lstStyle/>
                    <a:p>
                      <a:pPr algn="l"/>
                      <a:r>
                        <a:rPr kumimoji="1" lang="ja-JP" altLang="en-US" sz="1200" dirty="0" smtClean="0"/>
                        <a:t>氏名・学年</a:t>
                      </a:r>
                      <a:endParaRPr kumimoji="1" lang="ja-JP" altLang="en-US" sz="1200" dirty="0"/>
                    </a:p>
                  </a:txBody>
                  <a:tcPr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a:txBody>
                    <a:bodyPr/>
                    <a:lstStyle/>
                    <a:p>
                      <a:r>
                        <a:rPr kumimoji="1" lang="en-US" altLang="ja-JP" sz="1200" dirty="0" smtClean="0"/>
                        <a:t>1.</a:t>
                      </a:r>
                      <a:r>
                        <a:rPr kumimoji="1" lang="ja-JP" altLang="en-US" sz="1200" dirty="0" smtClean="0"/>
                        <a:t>（代表）</a:t>
                      </a:r>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smtClean="0"/>
                        <a:t>　　　　　　　　　年</a:t>
                      </a:r>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82889">
                <a:tc vMerge="1">
                  <a:txBody>
                    <a:bodyPr/>
                    <a:lstStyle/>
                    <a:p>
                      <a:endParaRPr kumimoji="1" lang="ja-JP" altLang="en-US"/>
                    </a:p>
                  </a:txBody>
                  <a:tcPr/>
                </a:tc>
                <a:tc>
                  <a:txBody>
                    <a:bodyPr/>
                    <a:lstStyle/>
                    <a:p>
                      <a:r>
                        <a:rPr kumimoji="1" lang="en-US" altLang="ja-JP" sz="1200" dirty="0" smtClean="0"/>
                        <a:t>2.</a:t>
                      </a:r>
                      <a:endParaRPr kumimoji="1" lang="en-US" altLang="ja-JP" sz="1200" dirty="0" smtClean="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smtClean="0"/>
                        <a:t>　　　　　　　　　年</a:t>
                      </a:r>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17851">
                <a:tc vMerge="1">
                  <a:txBody>
                    <a:bodyPr/>
                    <a:lstStyle/>
                    <a:p>
                      <a:endParaRPr kumimoji="1" lang="ja-JP" altLang="en-US"/>
                    </a:p>
                  </a:txBody>
                  <a:tcPr/>
                </a:tc>
                <a:tc>
                  <a:txBody>
                    <a:bodyPr/>
                    <a:lstStyle/>
                    <a:p>
                      <a:r>
                        <a:rPr kumimoji="1" lang="en-US" altLang="ja-JP" sz="1200" dirty="0" smtClean="0"/>
                        <a:t>3.</a:t>
                      </a:r>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smtClean="0"/>
                        <a:t>　　　　　　　　　年</a:t>
                      </a:r>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66752">
                <a:tc>
                  <a:txBody>
                    <a:bodyPr/>
                    <a:lstStyle/>
                    <a:p>
                      <a:r>
                        <a:rPr kumimoji="1" lang="ja-JP" altLang="en-US" sz="1200" dirty="0" smtClean="0"/>
                        <a:t>担当教員名</a:t>
                      </a:r>
                      <a:endParaRPr kumimoji="1" lang="ja-JP" altLang="en-US" sz="1200" dirty="0"/>
                    </a:p>
                  </a:txBody>
                  <a:tcPr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8"/>
                  </a:ext>
                </a:extLst>
              </a:tr>
              <a:tr h="632021">
                <a:tc>
                  <a:txBody>
                    <a:bodyPr/>
                    <a:lstStyle/>
                    <a:p>
                      <a:r>
                        <a:rPr kumimoji="1" lang="ja-JP" altLang="en-US" sz="1200" dirty="0" smtClean="0"/>
                        <a:t>学校住所</a:t>
                      </a:r>
                      <a:endParaRPr kumimoji="1" lang="en-US" altLang="ja-JP" sz="1200" dirty="0" smtClean="0"/>
                    </a:p>
                    <a:p>
                      <a:endParaRPr kumimoji="1" lang="en-US" altLang="ja-JP" sz="1200" dirty="0" smtClean="0"/>
                    </a:p>
                    <a:p>
                      <a:endParaRPr kumimoji="1" lang="ja-JP" altLang="en-US" sz="1200" dirty="0"/>
                    </a:p>
                  </a:txBody>
                  <a:tcPr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r>
                        <a:rPr kumimoji="1" lang="ja-JP" altLang="en-US" sz="1200" dirty="0" smtClean="0"/>
                        <a:t>〒</a:t>
                      </a:r>
                      <a:endParaRPr kumimoji="1" lang="en-US" altLang="ja-JP" sz="1200" dirty="0" smtClean="0"/>
                    </a:p>
                    <a:p>
                      <a:endParaRPr kumimoji="1" lang="en-US" altLang="ja-JP" sz="1200" dirty="0" smtClean="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9"/>
                  </a:ext>
                </a:extLst>
              </a:tr>
              <a:tr h="260882">
                <a:tc>
                  <a:txBody>
                    <a:bodyPr/>
                    <a:lstStyle/>
                    <a:p>
                      <a:r>
                        <a:rPr kumimoji="1" lang="ja-JP" altLang="en-US" sz="1200" dirty="0" smtClean="0"/>
                        <a:t>電話番号</a:t>
                      </a:r>
                      <a:endParaRPr kumimoji="1" lang="ja-JP" altLang="en-US" sz="1200" dirty="0"/>
                    </a:p>
                  </a:txBody>
                  <a:tcPr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en-US" altLang="ja-JP" sz="1200" dirty="0" smtClean="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en-US" altLang="ja-JP" sz="1200" dirty="0" smtClean="0"/>
                    </a:p>
                  </a:txBody>
                  <a:tcPr>
                    <a:solidFill>
                      <a:schemeClr val="accent1"/>
                    </a:solidFill>
                  </a:tcPr>
                </a:tc>
                <a:extLst>
                  <a:ext uri="{0D108BD9-81ED-4DB2-BD59-A6C34878D82A}">
                    <a16:rowId xmlns:a16="http://schemas.microsoft.com/office/drawing/2014/main" val="10010"/>
                  </a:ext>
                </a:extLst>
              </a:tr>
              <a:tr h="201715">
                <a:tc>
                  <a:txBody>
                    <a:bodyPr/>
                    <a:lstStyle/>
                    <a:p>
                      <a:r>
                        <a:rPr kumimoji="1" lang="en-US" altLang="ja-JP" sz="1200" dirty="0" smtClean="0">
                          <a:latin typeface="+mj-ea"/>
                          <a:ea typeface="+mj-ea"/>
                        </a:rPr>
                        <a:t>e-mail</a:t>
                      </a:r>
                      <a:endParaRPr kumimoji="1" lang="ja-JP" altLang="en-US" sz="1200" dirty="0">
                        <a:latin typeface="+mj-ea"/>
                        <a:ea typeface="+mj-ea"/>
                      </a:endParaRPr>
                    </a:p>
                  </a:txBody>
                  <a:tcPr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AEEF3"/>
                    </a:solidFill>
                  </a:tcPr>
                </a:tc>
                <a:tc gridSpan="2">
                  <a:txBody>
                    <a:bodyPr/>
                    <a:lstStyle/>
                    <a:p>
                      <a:endParaRPr kumimoji="1" lang="en-US" altLang="ja-JP" sz="1200" dirty="0" smtClean="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en-US" altLang="ja-JP" sz="1200" dirty="0" smtClean="0"/>
                    </a:p>
                  </a:txBody>
                  <a:tcPr>
                    <a:solidFill>
                      <a:schemeClr val="accent1"/>
                    </a:solidFill>
                  </a:tcPr>
                </a:tc>
                <a:extLst>
                  <a:ext uri="{0D108BD9-81ED-4DB2-BD59-A6C34878D82A}">
                    <a16:rowId xmlns:a16="http://schemas.microsoft.com/office/drawing/2014/main" val="10011"/>
                  </a:ext>
                </a:extLst>
              </a:tr>
            </a:tbl>
          </a:graphicData>
        </a:graphic>
      </p:graphicFrame>
      <p:graphicFrame>
        <p:nvGraphicFramePr>
          <p:cNvPr id="9" name="表 8"/>
          <p:cNvGraphicFramePr>
            <a:graphicFrameLocks noGrp="1" noChangeAspect="1"/>
          </p:cNvGraphicFramePr>
          <p:nvPr>
            <p:extLst>
              <p:ext uri="{D42A27DB-BD31-4B8C-83A1-F6EECF244321}">
                <p14:modId xmlns:p14="http://schemas.microsoft.com/office/powerpoint/2010/main" val="2696390410"/>
              </p:ext>
            </p:extLst>
          </p:nvPr>
        </p:nvGraphicFramePr>
        <p:xfrm>
          <a:off x="536884" y="6094801"/>
          <a:ext cx="5606248" cy="4206240"/>
        </p:xfrm>
        <a:graphic>
          <a:graphicData uri="http://schemas.openxmlformats.org/drawingml/2006/table">
            <a:tbl>
              <a:tblPr firstRow="1" bandRow="1">
                <a:tableStyleId>{5C22544A-7EE6-4342-B048-85BDC9FD1C3A}</a:tableStyleId>
              </a:tblPr>
              <a:tblGrid>
                <a:gridCol w="5606248">
                  <a:extLst>
                    <a:ext uri="{9D8B030D-6E8A-4147-A177-3AD203B41FA5}">
                      <a16:colId xmlns:a16="http://schemas.microsoft.com/office/drawing/2014/main" val="20000"/>
                    </a:ext>
                  </a:extLst>
                </a:gridCol>
              </a:tblGrid>
              <a:tr h="212427">
                <a:tc>
                  <a:txBody>
                    <a:bodyPr/>
                    <a:lstStyle/>
                    <a:p>
                      <a:r>
                        <a:rPr kumimoji="1" lang="ja-JP" altLang="ja-JP" sz="1200" b="0" kern="1200" dirty="0" smtClean="0">
                          <a:solidFill>
                            <a:schemeClr val="tx1"/>
                          </a:solidFill>
                          <a:effectLst/>
                          <a:latin typeface="+mn-lt"/>
                          <a:ea typeface="+mn-ea"/>
                          <a:cs typeface="+mn-cs"/>
                        </a:rPr>
                        <a:t>②　企画概要（</a:t>
                      </a:r>
                      <a:r>
                        <a:rPr kumimoji="1" lang="en-US" altLang="ja-JP" sz="1200" b="0" kern="1200" dirty="0" smtClean="0">
                          <a:solidFill>
                            <a:schemeClr val="tx1"/>
                          </a:solidFill>
                          <a:effectLst/>
                          <a:latin typeface="+mn-lt"/>
                          <a:ea typeface="+mn-ea"/>
                          <a:cs typeface="+mn-cs"/>
                        </a:rPr>
                        <a:t>500</a:t>
                      </a:r>
                      <a:r>
                        <a:rPr kumimoji="1" lang="ja-JP" altLang="ja-JP" sz="1200" b="0" kern="1200" dirty="0" smtClean="0">
                          <a:solidFill>
                            <a:schemeClr val="tx1"/>
                          </a:solidFill>
                          <a:effectLst/>
                          <a:latin typeface="+mn-lt"/>
                          <a:ea typeface="+mn-ea"/>
                          <a:cs typeface="+mn-cs"/>
                        </a:rPr>
                        <a:t>字以内）　</a:t>
                      </a:r>
                      <a:r>
                        <a:rPr kumimoji="1" lang="en-US" altLang="ja-JP" sz="1200" b="0" baseline="0" dirty="0" smtClean="0">
                          <a:solidFill>
                            <a:srgbClr val="FF0000"/>
                          </a:solidFill>
                        </a:rPr>
                        <a:t>※</a:t>
                      </a:r>
                      <a:r>
                        <a:rPr kumimoji="1" lang="ja-JP" altLang="en-US" sz="1200" b="0" baseline="0" dirty="0" smtClean="0">
                          <a:solidFill>
                            <a:srgbClr val="FF0000"/>
                          </a:solidFill>
                        </a:rPr>
                        <a:t>必須</a:t>
                      </a:r>
                      <a:r>
                        <a:rPr kumimoji="1" lang="ja-JP" altLang="en-US" sz="1200" b="0" baseline="0" dirty="0" smtClean="0">
                          <a:solidFill>
                            <a:schemeClr val="tx1"/>
                          </a:solidFill>
                        </a:rPr>
                        <a:t>　</a:t>
                      </a:r>
                      <a:endParaRPr kumimoji="1" lang="ja-JP" altLang="en-US" sz="1200" b="0" dirty="0">
                        <a:solidFill>
                          <a:srgbClr val="FF0000"/>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extLst>
                  <a:ext uri="{0D108BD9-81ED-4DB2-BD59-A6C34878D82A}">
                    <a16:rowId xmlns:a16="http://schemas.microsoft.com/office/drawing/2014/main" val="10000"/>
                  </a:ext>
                </a:extLst>
              </a:tr>
              <a:tr h="2989173">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1" u="none" kern="1200" dirty="0" smtClean="0">
                          <a:solidFill>
                            <a:schemeClr val="accent1">
                              <a:lumMod val="75000"/>
                            </a:schemeClr>
                          </a:solidFill>
                          <a:effectLst/>
                          <a:latin typeface="+mn-lt"/>
                          <a:ea typeface="+mn-ea"/>
                          <a:cs typeface="+mn-cs"/>
                        </a:rPr>
                        <a:t>　　　</a:t>
                      </a:r>
                      <a:r>
                        <a:rPr kumimoji="1" lang="ja-JP" altLang="ja-JP" sz="1200" b="1" u="sng" kern="1200" dirty="0" smtClean="0">
                          <a:solidFill>
                            <a:schemeClr val="accent1">
                              <a:lumMod val="75000"/>
                            </a:schemeClr>
                          </a:solidFill>
                          <a:effectLst/>
                          <a:latin typeface="+mn-lt"/>
                          <a:ea typeface="+mn-ea"/>
                          <a:cs typeface="+mn-cs"/>
                        </a:rPr>
                        <a:t>テーマについて自分たちが見つけた問題点と、その問題に対する解決の提案</a:t>
                      </a:r>
                      <a:endParaRPr kumimoji="1" lang="en-US" altLang="ja-JP" sz="1200" b="1" u="sng" kern="1200" dirty="0" smtClean="0">
                        <a:solidFill>
                          <a:schemeClr val="accent1">
                            <a:lumMod val="75000"/>
                          </a:schemeClr>
                        </a:solidFill>
                        <a:effectLst/>
                        <a:latin typeface="+mn-lt"/>
                        <a:ea typeface="+mn-ea"/>
                        <a:cs typeface="+mn-cs"/>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1" u="none" kern="1200" dirty="0" smtClean="0">
                          <a:solidFill>
                            <a:schemeClr val="accent1">
                              <a:lumMod val="75000"/>
                            </a:schemeClr>
                          </a:solidFill>
                          <a:effectLst/>
                          <a:latin typeface="+mn-lt"/>
                          <a:ea typeface="+mn-ea"/>
                          <a:cs typeface="+mn-cs"/>
                        </a:rPr>
                        <a:t>　　　</a:t>
                      </a:r>
                      <a:r>
                        <a:rPr kumimoji="1" lang="ja-JP" altLang="ja-JP" sz="1200" b="1" u="sng" kern="1200" dirty="0" smtClean="0">
                          <a:solidFill>
                            <a:schemeClr val="accent1">
                              <a:lumMod val="75000"/>
                            </a:schemeClr>
                          </a:solidFill>
                          <a:effectLst/>
                          <a:latin typeface="+mn-lt"/>
                          <a:ea typeface="+mn-ea"/>
                          <a:cs typeface="+mn-cs"/>
                        </a:rPr>
                        <a:t>を簡潔に記入してください。</a:t>
                      </a:r>
                      <a:endParaRPr kumimoji="1" lang="en-US" altLang="ja-JP" sz="1200" kern="1200" dirty="0" smtClean="0">
                        <a:solidFill>
                          <a:schemeClr val="accent1">
                            <a:lumMod val="75000"/>
                          </a:schemeClr>
                        </a:solidFill>
                        <a:latin typeface="+mj-ea"/>
                        <a:ea typeface="+mn-ea"/>
                        <a:cs typeface="+mn-cs"/>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60224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noChangeAspect="1"/>
          </p:cNvGraphicFramePr>
          <p:nvPr>
            <p:extLst>
              <p:ext uri="{D42A27DB-BD31-4B8C-83A1-F6EECF244321}">
                <p14:modId xmlns:p14="http://schemas.microsoft.com/office/powerpoint/2010/main" val="3627933217"/>
              </p:ext>
            </p:extLst>
          </p:nvPr>
        </p:nvGraphicFramePr>
        <p:xfrm>
          <a:off x="536884" y="1980000"/>
          <a:ext cx="5606248" cy="8046720"/>
        </p:xfrm>
        <a:graphic>
          <a:graphicData uri="http://schemas.openxmlformats.org/drawingml/2006/table">
            <a:tbl>
              <a:tblPr firstRow="1" bandRow="1">
                <a:tableStyleId>{5C22544A-7EE6-4342-B048-85BDC9FD1C3A}</a:tableStyleId>
              </a:tblPr>
              <a:tblGrid>
                <a:gridCol w="5606248">
                  <a:extLst>
                    <a:ext uri="{9D8B030D-6E8A-4147-A177-3AD203B41FA5}">
                      <a16:colId xmlns:a16="http://schemas.microsoft.com/office/drawing/2014/main" val="20000"/>
                    </a:ext>
                  </a:extLst>
                </a:gridCol>
              </a:tblGrid>
              <a:tr h="242056">
                <a:tc>
                  <a:txBody>
                    <a:bodyPr/>
                    <a:lstStyle/>
                    <a:p>
                      <a:r>
                        <a:rPr kumimoji="1" lang="ja-JP" altLang="en-US" sz="1200" b="0" baseline="0" dirty="0" smtClean="0">
                          <a:solidFill>
                            <a:schemeClr val="tx1"/>
                          </a:solidFill>
                        </a:rPr>
                        <a:t>③</a:t>
                      </a:r>
                      <a:r>
                        <a:rPr kumimoji="1" lang="ja-JP" altLang="en-US" sz="1200" b="0" baseline="0" dirty="0" smtClean="0">
                          <a:solidFill>
                            <a:schemeClr val="tx1"/>
                          </a:solidFill>
                        </a:rPr>
                        <a:t>　アプリケーション作成の目的（できるだけ詳しく）　</a:t>
                      </a:r>
                      <a:r>
                        <a:rPr kumimoji="1" lang="en-US" altLang="ja-JP" sz="1200" b="0" baseline="0" dirty="0" smtClean="0">
                          <a:solidFill>
                            <a:srgbClr val="FF0000"/>
                          </a:solidFill>
                        </a:rPr>
                        <a:t>※</a:t>
                      </a:r>
                      <a:r>
                        <a:rPr kumimoji="1" lang="ja-JP" altLang="en-US" sz="1200" b="0" baseline="0" dirty="0" smtClean="0">
                          <a:solidFill>
                            <a:srgbClr val="FF0000"/>
                          </a:solidFill>
                        </a:rPr>
                        <a:t>必須</a:t>
                      </a:r>
                      <a:r>
                        <a:rPr kumimoji="1" lang="ja-JP" altLang="en-US" sz="1200" b="0" baseline="0" dirty="0" smtClean="0">
                          <a:solidFill>
                            <a:schemeClr val="tx1"/>
                          </a:solidFill>
                        </a:rPr>
                        <a:t>　</a:t>
                      </a:r>
                      <a:endParaRPr kumimoji="1" lang="ja-JP" altLang="en-US" sz="1200" b="0" dirty="0">
                        <a:solidFill>
                          <a:srgbClr val="FF0000"/>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extLst>
                  <a:ext uri="{0D108BD9-81ED-4DB2-BD59-A6C34878D82A}">
                    <a16:rowId xmlns:a16="http://schemas.microsoft.com/office/drawing/2014/main" val="10000"/>
                  </a:ext>
                </a:extLst>
              </a:tr>
              <a:tr h="3098300">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1" u="none" kern="1200" dirty="0" smtClean="0">
                          <a:solidFill>
                            <a:schemeClr val="accent1">
                              <a:lumMod val="75000"/>
                            </a:schemeClr>
                          </a:solidFill>
                          <a:effectLst/>
                          <a:latin typeface="ＭＳ ゴシック" panose="020B0609070205080204" pitchFamily="49" charset="-128"/>
                          <a:ea typeface="ＭＳ ゴシック" panose="020B0609070205080204" pitchFamily="49" charset="-128"/>
                          <a:cs typeface="+mn-cs"/>
                        </a:rPr>
                        <a:t>　</a:t>
                      </a:r>
                      <a:r>
                        <a:rPr kumimoji="1" lang="ja-JP" altLang="ja-JP" sz="1200" b="1" u="sng" kern="1200" dirty="0" smtClean="0">
                          <a:solidFill>
                            <a:schemeClr val="accent1">
                              <a:lumMod val="75000"/>
                            </a:schemeClr>
                          </a:solidFill>
                          <a:effectLst/>
                          <a:latin typeface="ＭＳ ゴシック" panose="020B0609070205080204" pitchFamily="49" charset="-128"/>
                          <a:ea typeface="ＭＳ ゴシック" panose="020B0609070205080204" pitchFamily="49" charset="-128"/>
                          <a:cs typeface="+mn-cs"/>
                        </a:rPr>
                        <a:t>提案したアプリケーションにより、具体的に何が可能となるのかを記入して</a:t>
                      </a:r>
                      <a:endParaRPr kumimoji="1" lang="en-US" altLang="ja-JP" sz="1200" b="1" u="sng" kern="1200" dirty="0" smtClean="0">
                        <a:solidFill>
                          <a:schemeClr val="accent1">
                            <a:lumMod val="75000"/>
                          </a:schemeClr>
                        </a:solidFill>
                        <a:effectLst/>
                        <a:latin typeface="ＭＳ ゴシック" panose="020B0609070205080204" pitchFamily="49" charset="-128"/>
                        <a:ea typeface="ＭＳ ゴシック" panose="020B0609070205080204" pitchFamily="49" charset="-128"/>
                        <a:cs typeface="+mn-cs"/>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1" u="none" kern="1200" dirty="0" smtClean="0">
                          <a:solidFill>
                            <a:schemeClr val="accent1">
                              <a:lumMod val="75000"/>
                            </a:schemeClr>
                          </a:solidFill>
                          <a:effectLst/>
                          <a:latin typeface="ＭＳ ゴシック" panose="020B0609070205080204" pitchFamily="49" charset="-128"/>
                          <a:ea typeface="ＭＳ ゴシック" panose="020B0609070205080204" pitchFamily="49" charset="-128"/>
                          <a:cs typeface="+mn-cs"/>
                        </a:rPr>
                        <a:t>　</a:t>
                      </a:r>
                      <a:r>
                        <a:rPr kumimoji="1" lang="ja-JP" altLang="ja-JP" sz="1200" b="1" u="sng" kern="1200" dirty="0" smtClean="0">
                          <a:solidFill>
                            <a:schemeClr val="accent1">
                              <a:lumMod val="75000"/>
                            </a:schemeClr>
                          </a:solidFill>
                          <a:effectLst/>
                          <a:latin typeface="ＭＳ ゴシック" panose="020B0609070205080204" pitchFamily="49" charset="-128"/>
                          <a:ea typeface="ＭＳ ゴシック" panose="020B0609070205080204" pitchFamily="49" charset="-128"/>
                          <a:cs typeface="+mn-cs"/>
                        </a:rPr>
                        <a:t>ください。</a:t>
                      </a:r>
                      <a:endParaRPr kumimoji="1" lang="ja-JP" altLang="ja-JP" sz="1200" kern="1200" dirty="0" smtClean="0">
                        <a:solidFill>
                          <a:schemeClr val="accent1">
                            <a:lumMod val="75000"/>
                          </a:schemeClr>
                        </a:solidFill>
                        <a:effectLst/>
                        <a:latin typeface="ＭＳ ゴシック" panose="020B0609070205080204" pitchFamily="49" charset="-128"/>
                        <a:ea typeface="ＭＳ ゴシック" panose="020B0609070205080204" pitchFamily="49" charset="-128"/>
                        <a:cs typeface="+mn-cs"/>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④　提案するアプリがどのように使われるか、また、他の類似するアプリより本提案が</a:t>
                      </a:r>
                      <a:endParaRPr kumimoji="1" lang="en-US" altLang="ja-JP" sz="1200" b="0" dirty="0" smtClean="0">
                        <a:solidFill>
                          <a:schemeClr val="tx1"/>
                        </a:solidFill>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　　  優れている点（箇条書き可）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smtClean="0">
                        <a:solidFill>
                          <a:schemeClr val="tx1"/>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extLst>
                  <a:ext uri="{0D108BD9-81ED-4DB2-BD59-A6C34878D82A}">
                    <a16:rowId xmlns:a16="http://schemas.microsoft.com/office/drawing/2014/main" val="10002"/>
                  </a:ext>
                </a:extLst>
              </a:tr>
              <a:tr h="484791">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pSp>
        <p:nvGrpSpPr>
          <p:cNvPr id="8" name="グループ化 1"/>
          <p:cNvGrpSpPr>
            <a:grpSpLocks/>
          </p:cNvGrpSpPr>
          <p:nvPr/>
        </p:nvGrpSpPr>
        <p:grpSpPr bwMode="auto">
          <a:xfrm>
            <a:off x="154642" y="1027461"/>
            <a:ext cx="6521822" cy="614100"/>
            <a:chOff x="354" y="632"/>
            <a:chExt cx="11067" cy="720"/>
          </a:xfrm>
        </p:grpSpPr>
        <p:sp>
          <p:nvSpPr>
            <p:cNvPr id="9"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作品名</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を</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002531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noChangeAspect="1"/>
          </p:cNvGraphicFramePr>
          <p:nvPr>
            <p:extLst>
              <p:ext uri="{D42A27DB-BD31-4B8C-83A1-F6EECF244321}">
                <p14:modId xmlns:p14="http://schemas.microsoft.com/office/powerpoint/2010/main" val="1779219526"/>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extLst>
                    <a:ext uri="{9D8B030D-6E8A-4147-A177-3AD203B41FA5}">
                      <a16:colId xmlns:a16="http://schemas.microsoft.com/office/drawing/2014/main" val="20000"/>
                    </a:ext>
                  </a:extLst>
                </a:gridCol>
              </a:tblGrid>
              <a:tr h="242056">
                <a:tc>
                  <a:txBody>
                    <a:bodyPr/>
                    <a:lstStyle/>
                    <a:p>
                      <a:r>
                        <a:rPr kumimoji="1" lang="ja-JP" altLang="en-US" sz="1200" b="0" baseline="0" dirty="0" smtClean="0">
                          <a:solidFill>
                            <a:schemeClr val="tx1"/>
                          </a:solidFill>
                        </a:rPr>
                        <a:t>⑤　使用予定の外部ソフトウエアパーツ（</a:t>
                      </a:r>
                      <a:r>
                        <a:rPr kumimoji="1" lang="en-US" altLang="ja-JP" sz="1200" b="0" baseline="0" dirty="0" smtClean="0">
                          <a:solidFill>
                            <a:schemeClr val="tx1"/>
                          </a:solidFill>
                        </a:rPr>
                        <a:t>API</a:t>
                      </a:r>
                      <a:r>
                        <a:rPr kumimoji="1" lang="ja-JP" altLang="en-US" sz="1200" b="0" baseline="0" dirty="0" smtClean="0">
                          <a:solidFill>
                            <a:schemeClr val="tx1"/>
                          </a:solidFill>
                        </a:rPr>
                        <a:t>等）、素材等の名前と著作者の情報を書</a:t>
                      </a:r>
                      <a:endParaRPr kumimoji="1" lang="en-US" altLang="ja-JP" sz="1200" b="0" baseline="0" dirty="0" smtClean="0">
                        <a:solidFill>
                          <a:schemeClr val="tx1"/>
                        </a:solidFill>
                      </a:endParaRPr>
                    </a:p>
                    <a:p>
                      <a:r>
                        <a:rPr kumimoji="1" lang="en-US" altLang="ja-JP" sz="1200" b="0" baseline="0" dirty="0" smtClean="0">
                          <a:solidFill>
                            <a:schemeClr val="tx1"/>
                          </a:solidFill>
                        </a:rPr>
                        <a:t>       </a:t>
                      </a:r>
                      <a:r>
                        <a:rPr kumimoji="1" lang="ja-JP" altLang="en-US" sz="1200" b="0" baseline="0" dirty="0" smtClean="0">
                          <a:solidFill>
                            <a:schemeClr val="tx1"/>
                          </a:solidFill>
                        </a:rPr>
                        <a:t>いてください。</a:t>
                      </a:r>
                      <a:endParaRPr kumimoji="1" lang="en-US" altLang="ja-JP" sz="1200" b="0" baseline="0" dirty="0" smtClean="0">
                        <a:solidFill>
                          <a:schemeClr val="tx1"/>
                        </a:solidFill>
                      </a:endParaRPr>
                    </a:p>
                    <a:p>
                      <a:r>
                        <a:rPr kumimoji="1" lang="ja-JP" altLang="en-US" sz="1200" b="0" baseline="0" dirty="0" smtClean="0">
                          <a:solidFill>
                            <a:schemeClr val="tx1"/>
                          </a:solidFill>
                        </a:rPr>
                        <a:t>　　</a:t>
                      </a:r>
                      <a:r>
                        <a:rPr kumimoji="1" lang="ja-JP" altLang="en-US" sz="1200" b="0" baseline="0" dirty="0" smtClean="0">
                          <a:solidFill>
                            <a:srgbClr val="FF0000"/>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使用予定の場合は必須</a:t>
                      </a:r>
                      <a:r>
                        <a:rPr kumimoji="1" lang="ja-JP" altLang="en-US" sz="1200" b="0" baseline="0" dirty="0" smtClean="0">
                          <a:solidFill>
                            <a:srgbClr val="FF0000"/>
                          </a:solidFill>
                        </a:rPr>
                        <a:t>。</a:t>
                      </a:r>
                      <a:endParaRPr kumimoji="1" lang="en-US" altLang="ja-JP" sz="1200" b="0" baseline="0" dirty="0" smtClean="0">
                        <a:solidFill>
                          <a:srgbClr val="FF0000"/>
                        </a:solidFill>
                      </a:endParaRPr>
                    </a:p>
                    <a:p>
                      <a:r>
                        <a:rPr kumimoji="1" lang="ja-JP" altLang="en-US" sz="1200" b="0" baseline="0" dirty="0" smtClean="0">
                          <a:solidFill>
                            <a:srgbClr val="FF0000"/>
                          </a:solidFill>
                        </a:rPr>
                        <a:t>　　　　書かれて</a:t>
                      </a:r>
                      <a:r>
                        <a:rPr kumimoji="1" lang="ja-JP" altLang="en-US" sz="1200" b="0" baseline="0" dirty="0" smtClean="0">
                          <a:solidFill>
                            <a:srgbClr val="FF0000"/>
                          </a:solidFill>
                        </a:rPr>
                        <a:t>いない</a:t>
                      </a:r>
                      <a:r>
                        <a:rPr kumimoji="1" lang="ja-JP" altLang="en-US" sz="1200" b="0" baseline="0" dirty="0" smtClean="0">
                          <a:solidFill>
                            <a:srgbClr val="FF0000"/>
                          </a:solidFill>
                        </a:rPr>
                        <a:t>ものを後</a:t>
                      </a:r>
                      <a:r>
                        <a:rPr kumimoji="1" lang="ja-JP" altLang="en-US" sz="1200" b="0" baseline="0" dirty="0" smtClean="0">
                          <a:solidFill>
                            <a:srgbClr val="FF0000"/>
                          </a:solidFill>
                        </a:rPr>
                        <a:t>で使用する場合は、</a:t>
                      </a:r>
                      <a:r>
                        <a:rPr kumimoji="1" lang="ja-JP" altLang="en-US" sz="1200" b="0" baseline="0" dirty="0" smtClean="0">
                          <a:solidFill>
                            <a:srgbClr val="FF0000"/>
                          </a:solidFill>
                        </a:rPr>
                        <a:t>事務局 </a:t>
                      </a:r>
                      <a:r>
                        <a:rPr kumimoji="1" lang="ja-JP" altLang="en-US" sz="1200" b="0" baseline="0" dirty="0" smtClean="0">
                          <a:solidFill>
                            <a:srgbClr val="FF0000"/>
                          </a:solidFill>
                        </a:rPr>
                        <a:t>の承諾</a:t>
                      </a:r>
                      <a:r>
                        <a:rPr kumimoji="1" lang="ja-JP" altLang="en-US" sz="1200" b="0" baseline="0" dirty="0" smtClean="0">
                          <a:solidFill>
                            <a:srgbClr val="FF0000"/>
                          </a:solidFill>
                        </a:rPr>
                        <a:t>を得てください。</a:t>
                      </a:r>
                      <a:endParaRPr kumimoji="1" lang="ja-JP" altLang="en-US" sz="1200" b="0" dirty="0">
                        <a:solidFill>
                          <a:srgbClr val="FF0000"/>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extLst>
                  <a:ext uri="{0D108BD9-81ED-4DB2-BD59-A6C34878D82A}">
                    <a16:rowId xmlns:a16="http://schemas.microsoft.com/office/drawing/2014/main" val="10000"/>
                  </a:ext>
                </a:extLst>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mn-lt"/>
                          <a:ea typeface="+mn-ea"/>
                          <a:cs typeface="+mn-cs"/>
                        </a:rPr>
                        <a:t>⑥　</a:t>
                      </a:r>
                      <a:r>
                        <a:rPr kumimoji="1" lang="ja-JP" altLang="ja-JP" sz="1200" kern="1200" dirty="0" smtClean="0">
                          <a:solidFill>
                            <a:schemeClr val="dk1"/>
                          </a:solidFill>
                          <a:effectLst/>
                          <a:latin typeface="+mn-lt"/>
                          <a:ea typeface="+mn-ea"/>
                          <a:cs typeface="+mn-cs"/>
                        </a:rPr>
                        <a:t>あなたの高校の制作環境を書いてください。</a:t>
                      </a:r>
                      <a:r>
                        <a:rPr kumimoji="1" lang="en-US" altLang="ja-JP" sz="1200" kern="1200" dirty="0" smtClean="0">
                          <a:solidFill>
                            <a:schemeClr val="dk1"/>
                          </a:solidFill>
                          <a:effectLst/>
                          <a:latin typeface="+mn-lt"/>
                          <a:ea typeface="+mn-ea"/>
                          <a:cs typeface="+mn-cs"/>
                        </a:rPr>
                        <a:t/>
                      </a:r>
                      <a:br>
                        <a:rPr kumimoji="1" lang="en-US" altLang="ja-JP" sz="1200" kern="1200" dirty="0" smtClean="0">
                          <a:solidFill>
                            <a:schemeClr val="dk1"/>
                          </a:solidFill>
                          <a:effectLst/>
                          <a:latin typeface="+mn-lt"/>
                          <a:ea typeface="+mn-ea"/>
                          <a:cs typeface="+mn-cs"/>
                        </a:rPr>
                      </a:br>
                      <a:r>
                        <a:rPr kumimoji="1" lang="ja-JP" altLang="en-US" sz="1200" kern="1200" dirty="0" smtClean="0">
                          <a:solidFill>
                            <a:schemeClr val="dk1"/>
                          </a:solidFill>
                          <a:effectLst/>
                          <a:latin typeface="+mn-lt"/>
                          <a:ea typeface="+mn-ea"/>
                          <a:cs typeface="+mn-cs"/>
                        </a:rPr>
                        <a:t>　　</a:t>
                      </a:r>
                      <a:r>
                        <a:rPr kumimoji="1" lang="ja-JP" altLang="en-US" sz="1200" kern="1200" baseline="0" dirty="0" smtClean="0">
                          <a:solidFill>
                            <a:schemeClr val="dk1"/>
                          </a:solidFill>
                          <a:effectLst/>
                          <a:latin typeface="+mn-lt"/>
                          <a:ea typeface="+mn-ea"/>
                          <a:cs typeface="+mn-cs"/>
                        </a:rPr>
                        <a:t> </a:t>
                      </a:r>
                      <a:r>
                        <a:rPr kumimoji="1" lang="ja-JP" altLang="ja-JP" sz="1200" kern="1200" dirty="0" smtClean="0">
                          <a:solidFill>
                            <a:srgbClr val="FF0000"/>
                          </a:solidFill>
                          <a:effectLst/>
                          <a:latin typeface="+mn-lt"/>
                          <a:ea typeface="+mn-ea"/>
                          <a:cs typeface="+mn-cs"/>
                        </a:rPr>
                        <a:t>※</a:t>
                      </a:r>
                      <a:r>
                        <a:rPr kumimoji="1" lang="ja-JP" altLang="ja-JP" sz="1200" kern="1200" dirty="0" smtClean="0">
                          <a:solidFill>
                            <a:srgbClr val="FF0000"/>
                          </a:solidFill>
                          <a:effectLst/>
                          <a:latin typeface="+mn-lt"/>
                          <a:ea typeface="+mn-ea"/>
                          <a:cs typeface="+mn-cs"/>
                        </a:rPr>
                        <a:t>必須</a:t>
                      </a:r>
                      <a:r>
                        <a:rPr kumimoji="1" lang="ja-JP" altLang="en-US" sz="1200" kern="1200" dirty="0" smtClean="0">
                          <a:solidFill>
                            <a:srgbClr val="FF0000"/>
                          </a:solidFill>
                          <a:effectLst/>
                          <a:latin typeface="+mn-lt"/>
                          <a:ea typeface="+mn-ea"/>
                          <a:cs typeface="+mn-cs"/>
                        </a:rPr>
                        <a:t>　</a:t>
                      </a:r>
                      <a:r>
                        <a:rPr kumimoji="1" lang="ja-JP" altLang="ja-JP" sz="1200" kern="1200" dirty="0" smtClean="0">
                          <a:solidFill>
                            <a:srgbClr val="FF0000"/>
                          </a:solidFill>
                          <a:effectLst/>
                          <a:latin typeface="+mn-lt"/>
                          <a:ea typeface="+mn-ea"/>
                          <a:cs typeface="+mn-cs"/>
                        </a:rPr>
                        <a:t>採点</a:t>
                      </a:r>
                      <a:r>
                        <a:rPr kumimoji="1" lang="ja-JP" altLang="ja-JP" sz="1200" kern="1200" dirty="0" smtClean="0">
                          <a:solidFill>
                            <a:srgbClr val="FF0000"/>
                          </a:solidFill>
                          <a:effectLst/>
                          <a:latin typeface="+mn-lt"/>
                          <a:ea typeface="+mn-ea"/>
                          <a:cs typeface="+mn-cs"/>
                        </a:rPr>
                        <a:t>に</a:t>
                      </a:r>
                      <a:r>
                        <a:rPr kumimoji="1" lang="ja-JP" altLang="ja-JP" sz="1200" kern="1200" dirty="0" smtClean="0">
                          <a:solidFill>
                            <a:srgbClr val="FF0000"/>
                          </a:solidFill>
                          <a:effectLst/>
                          <a:latin typeface="+mn-lt"/>
                          <a:ea typeface="+mn-ea"/>
                          <a:cs typeface="+mn-cs"/>
                        </a:rPr>
                        <a:t>は</a:t>
                      </a:r>
                      <a:r>
                        <a:rPr kumimoji="1" lang="ja-JP" altLang="en-US" sz="1200" kern="1200" dirty="0" smtClean="0">
                          <a:solidFill>
                            <a:srgbClr val="FF0000"/>
                          </a:solidFill>
                          <a:effectLst/>
                          <a:latin typeface="+mn-lt"/>
                          <a:ea typeface="+mn-ea"/>
                          <a:cs typeface="+mn-cs"/>
                        </a:rPr>
                        <a:t>影響しません</a:t>
                      </a:r>
                      <a:r>
                        <a:rPr kumimoji="1" lang="ja-JP" altLang="en-US" sz="1013" kern="1200" dirty="0" smtClean="0">
                          <a:solidFill>
                            <a:srgbClr val="FF0000"/>
                          </a:solidFill>
                          <a:effectLst/>
                          <a:latin typeface="+mn-lt"/>
                          <a:ea typeface="+mn-ea"/>
                          <a:cs typeface="+mn-cs"/>
                        </a:rPr>
                        <a:t>。</a:t>
                      </a:r>
                      <a:endParaRPr kumimoji="1" lang="ja-JP" altLang="en-US" sz="1200" b="0" dirty="0" smtClean="0">
                        <a:solidFill>
                          <a:srgbClr val="FF0000"/>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extLst>
                  <a:ext uri="{0D108BD9-81ED-4DB2-BD59-A6C34878D82A}">
                    <a16:rowId xmlns:a16="http://schemas.microsoft.com/office/drawing/2014/main" val="10002"/>
                  </a:ext>
                </a:extLst>
              </a:tr>
              <a:tr h="484791">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pSp>
        <p:nvGrpSpPr>
          <p:cNvPr id="9" name="グループ化 1"/>
          <p:cNvGrpSpPr>
            <a:grpSpLocks/>
          </p:cNvGrpSpPr>
          <p:nvPr/>
        </p:nvGrpSpPr>
        <p:grpSpPr bwMode="auto">
          <a:xfrm>
            <a:off x="154642" y="1027461"/>
            <a:ext cx="6521822" cy="614100"/>
            <a:chOff x="354" y="632"/>
            <a:chExt cx="11067" cy="720"/>
          </a:xfrm>
        </p:grpSpPr>
        <p:sp>
          <p:nvSpPr>
            <p:cNvPr id="10"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作品名</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を</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025223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3"/>
          <p:cNvSpPr>
            <a:spLocks noChangeArrowheads="1"/>
          </p:cNvSpPr>
          <p:nvPr/>
        </p:nvSpPr>
        <p:spPr bwMode="auto">
          <a:xfrm>
            <a:off x="5232081" y="1027461"/>
            <a:ext cx="1444383" cy="61410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表 2"/>
          <p:cNvGraphicFramePr>
            <a:graphicFrameLocks noGrp="1" noChangeAspect="1"/>
          </p:cNvGraphicFramePr>
          <p:nvPr>
            <p:extLst>
              <p:ext uri="{D42A27DB-BD31-4B8C-83A1-F6EECF244321}">
                <p14:modId xmlns:p14="http://schemas.microsoft.com/office/powerpoint/2010/main" val="79143556"/>
              </p:ext>
            </p:extLst>
          </p:nvPr>
        </p:nvGraphicFramePr>
        <p:xfrm>
          <a:off x="536884" y="1980000"/>
          <a:ext cx="5606248" cy="8046720"/>
        </p:xfrm>
        <a:graphic>
          <a:graphicData uri="http://schemas.openxmlformats.org/drawingml/2006/table">
            <a:tbl>
              <a:tblPr firstRow="1" bandRow="1">
                <a:tableStyleId>{5C22544A-7EE6-4342-B048-85BDC9FD1C3A}</a:tableStyleId>
              </a:tblPr>
              <a:tblGrid>
                <a:gridCol w="5606248">
                  <a:extLst>
                    <a:ext uri="{9D8B030D-6E8A-4147-A177-3AD203B41FA5}">
                      <a16:colId xmlns:a16="http://schemas.microsoft.com/office/drawing/2014/main" val="20000"/>
                    </a:ext>
                  </a:extLst>
                </a:gridCol>
              </a:tblGrid>
              <a:tr h="242056">
                <a:tc>
                  <a:txBody>
                    <a:bodyPr/>
                    <a:lstStyle/>
                    <a:p>
                      <a:r>
                        <a:rPr kumimoji="1" lang="ja-JP" altLang="en-US" sz="1200" b="0" baseline="0" dirty="0" smtClean="0">
                          <a:solidFill>
                            <a:schemeClr val="tx1"/>
                          </a:solidFill>
                        </a:rPr>
                        <a:t>⑦　画面遷移とアプリケーション使用の流れ図（どのような操作をしたら、どのような画</a:t>
                      </a:r>
                      <a:endParaRPr kumimoji="1" lang="en-US" altLang="ja-JP" sz="1200" b="0" baseline="0" dirty="0" smtClean="0">
                        <a:solidFill>
                          <a:schemeClr val="tx1"/>
                        </a:solidFill>
                      </a:endParaRPr>
                    </a:p>
                    <a:p>
                      <a:r>
                        <a:rPr kumimoji="1" lang="ja-JP" altLang="en-US" sz="1200" b="0" baseline="0" dirty="0" smtClean="0">
                          <a:solidFill>
                            <a:schemeClr val="tx1"/>
                          </a:solidFill>
                        </a:rPr>
                        <a:t>　　  面が出るかを表現する図）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extLst>
                  <a:ext uri="{0D108BD9-81ED-4DB2-BD59-A6C34878D82A}">
                    <a16:rowId xmlns:a16="http://schemas.microsoft.com/office/drawing/2014/main" val="10000"/>
                  </a:ext>
                </a:extLst>
              </a:tr>
              <a:tr h="3860109">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pSp>
        <p:nvGrpSpPr>
          <p:cNvPr id="6" name="グループ化 1"/>
          <p:cNvGrpSpPr>
            <a:grpSpLocks/>
          </p:cNvGrpSpPr>
          <p:nvPr/>
        </p:nvGrpSpPr>
        <p:grpSpPr bwMode="auto">
          <a:xfrm>
            <a:off x="154642" y="1027461"/>
            <a:ext cx="6521822" cy="614100"/>
            <a:chOff x="354" y="632"/>
            <a:chExt cx="11067" cy="720"/>
          </a:xfrm>
        </p:grpSpPr>
        <p:sp>
          <p:nvSpPr>
            <p:cNvPr id="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作品名</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を</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034171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noChangeAspect="1"/>
          </p:cNvGraphicFramePr>
          <p:nvPr>
            <p:extLst>
              <p:ext uri="{D42A27DB-BD31-4B8C-83A1-F6EECF244321}">
                <p14:modId xmlns:p14="http://schemas.microsoft.com/office/powerpoint/2010/main" val="1159586311"/>
              </p:ext>
            </p:extLst>
          </p:nvPr>
        </p:nvGraphicFramePr>
        <p:xfrm>
          <a:off x="536884" y="1980000"/>
          <a:ext cx="5606248" cy="8210116"/>
        </p:xfrm>
        <a:graphic>
          <a:graphicData uri="http://schemas.openxmlformats.org/drawingml/2006/table">
            <a:tbl>
              <a:tblPr firstRow="1" bandRow="1">
                <a:tableStyleId>{5C22544A-7EE6-4342-B048-85BDC9FD1C3A}</a:tableStyleId>
              </a:tblPr>
              <a:tblGrid>
                <a:gridCol w="1121250">
                  <a:extLst>
                    <a:ext uri="{9D8B030D-6E8A-4147-A177-3AD203B41FA5}">
                      <a16:colId xmlns:a16="http://schemas.microsoft.com/office/drawing/2014/main" val="20000"/>
                    </a:ext>
                  </a:extLst>
                </a:gridCol>
                <a:gridCol w="1121249">
                  <a:extLst>
                    <a:ext uri="{9D8B030D-6E8A-4147-A177-3AD203B41FA5}">
                      <a16:colId xmlns:a16="http://schemas.microsoft.com/office/drawing/2014/main" val="20001"/>
                    </a:ext>
                  </a:extLst>
                </a:gridCol>
                <a:gridCol w="1121250">
                  <a:extLst>
                    <a:ext uri="{9D8B030D-6E8A-4147-A177-3AD203B41FA5}">
                      <a16:colId xmlns:a16="http://schemas.microsoft.com/office/drawing/2014/main" val="20002"/>
                    </a:ext>
                  </a:extLst>
                </a:gridCol>
                <a:gridCol w="1121249">
                  <a:extLst>
                    <a:ext uri="{9D8B030D-6E8A-4147-A177-3AD203B41FA5}">
                      <a16:colId xmlns:a16="http://schemas.microsoft.com/office/drawing/2014/main" val="20003"/>
                    </a:ext>
                  </a:extLst>
                </a:gridCol>
                <a:gridCol w="1121250">
                  <a:extLst>
                    <a:ext uri="{9D8B030D-6E8A-4147-A177-3AD203B41FA5}">
                      <a16:colId xmlns:a16="http://schemas.microsoft.com/office/drawing/2014/main" val="20004"/>
                    </a:ext>
                  </a:extLst>
                </a:gridCol>
              </a:tblGrid>
              <a:tr h="450518">
                <a:tc gridSpan="5">
                  <a:txBody>
                    <a:bodyPr/>
                    <a:lstStyle/>
                    <a:p>
                      <a:r>
                        <a:rPr kumimoji="1" lang="ja-JP" altLang="en-US" sz="1200" b="0" baseline="0" dirty="0" smtClean="0">
                          <a:solidFill>
                            <a:schemeClr val="tx1"/>
                          </a:solidFill>
                        </a:rPr>
                        <a:t>⑧　開発スケジュール（８月から１０月末までのスケジュールを、⑦の画面の作成と</a:t>
                      </a:r>
                      <a:r>
                        <a:rPr kumimoji="1" lang="ja-JP" altLang="en-US" sz="1200" b="0" baseline="0" dirty="0" err="1" smtClean="0">
                          <a:solidFill>
                            <a:schemeClr val="tx1"/>
                          </a:solidFill>
                        </a:rPr>
                        <a:t>そ</a:t>
                      </a:r>
                      <a:endParaRPr kumimoji="1" lang="en-US" altLang="ja-JP" sz="1200" b="0" baseline="0" dirty="0" smtClean="0">
                        <a:solidFill>
                          <a:schemeClr val="tx1"/>
                        </a:solidFill>
                      </a:endParaRPr>
                    </a:p>
                    <a:p>
                      <a:r>
                        <a:rPr kumimoji="1" lang="ja-JP" altLang="en-US" sz="1200" b="0" baseline="0" dirty="0" smtClean="0">
                          <a:solidFill>
                            <a:schemeClr val="tx1"/>
                          </a:solidFill>
                        </a:rPr>
                        <a:t>　　 の遷移の作成に基づいて書く。出来るだけ具体的に。）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70311">
                <a:tc>
                  <a:txBody>
                    <a:bodyPr/>
                    <a:lstStyle/>
                    <a:p>
                      <a:endParaRPr kumimoji="1" lang="en-US" altLang="ja-JP" sz="1200" dirty="0" smtClean="0">
                        <a:latin typeface="+mj-ea"/>
                        <a:ea typeface="+mj-ea"/>
                      </a:endParaRPr>
                    </a:p>
                  </a:txBody>
                  <a:tcPr>
                    <a:lnL w="381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dirty="0" smtClean="0">
                        <a:latin typeface="+mj-ea"/>
                        <a:ea typeface="+mj-ea"/>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dirty="0" smtClean="0">
                        <a:latin typeface="+mj-ea"/>
                        <a:ea typeface="+mj-ea"/>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dirty="0" smtClean="0">
                        <a:latin typeface="+mj-ea"/>
                        <a:ea typeface="+mj-ea"/>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dirty="0" smtClean="0">
                        <a:latin typeface="+mj-ea"/>
                        <a:ea typeface="+mj-ea"/>
                      </a:endParaRPr>
                    </a:p>
                  </a:txBody>
                  <a:tcPr>
                    <a:lnL w="9525"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478596">
                <a:tc>
                  <a:txBody>
                    <a:bodyPr/>
                    <a:lstStyle/>
                    <a:p>
                      <a:endParaRPr kumimoji="1" lang="en-US" altLang="ja-JP" sz="1200" dirty="0" smtClean="0">
                        <a:latin typeface="+mj-ea"/>
                        <a:ea typeface="+mj-ea"/>
                      </a:endParaRPr>
                    </a:p>
                  </a:txBody>
                  <a:tcPr>
                    <a:lnL w="381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dirty="0" smtClean="0">
                        <a:latin typeface="+mj-ea"/>
                        <a:ea typeface="+mj-ea"/>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dirty="0" smtClean="0">
                        <a:latin typeface="+mj-ea"/>
                        <a:ea typeface="+mj-ea"/>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dirty="0" smtClean="0">
                        <a:latin typeface="+mj-ea"/>
                        <a:ea typeface="+mj-ea"/>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dirty="0" smtClean="0">
                        <a:latin typeface="+mj-ea"/>
                        <a:ea typeface="+mj-ea"/>
                      </a:endParaRPr>
                    </a:p>
                  </a:txBody>
                  <a:tcPr>
                    <a:lnL w="9525" cap="flat" cmpd="sng" algn="ctr">
                      <a:noFill/>
                      <a:prstDash val="solid"/>
                      <a:round/>
                      <a:headEnd type="none" w="med" len="med"/>
                      <a:tailEnd type="none" w="med" len="med"/>
                    </a:lnL>
                    <a:lnR w="38100"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pSp>
        <p:nvGrpSpPr>
          <p:cNvPr id="6" name="グループ化 1"/>
          <p:cNvGrpSpPr>
            <a:grpSpLocks/>
          </p:cNvGrpSpPr>
          <p:nvPr/>
        </p:nvGrpSpPr>
        <p:grpSpPr bwMode="auto">
          <a:xfrm>
            <a:off x="154642" y="1027461"/>
            <a:ext cx="6521822" cy="614100"/>
            <a:chOff x="354" y="632"/>
            <a:chExt cx="11067" cy="720"/>
          </a:xfrm>
        </p:grpSpPr>
        <p:sp>
          <p:nvSpPr>
            <p:cNvPr id="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作品名</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を</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568313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noChangeAspect="1"/>
          </p:cNvGraphicFramePr>
          <p:nvPr>
            <p:extLst>
              <p:ext uri="{D42A27DB-BD31-4B8C-83A1-F6EECF244321}">
                <p14:modId xmlns:p14="http://schemas.microsoft.com/office/powerpoint/2010/main" val="3065123082"/>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extLst>
                    <a:ext uri="{9D8B030D-6E8A-4147-A177-3AD203B41FA5}">
                      <a16:colId xmlns:a16="http://schemas.microsoft.com/office/drawing/2014/main" val="20000"/>
                    </a:ext>
                  </a:extLst>
                </a:gridCol>
              </a:tblGrid>
              <a:tr h="242056">
                <a:tc>
                  <a:txBody>
                    <a:bodyPr/>
                    <a:lstStyle/>
                    <a:p>
                      <a:r>
                        <a:rPr kumimoji="1" lang="ja-JP" altLang="en-US" sz="1200" b="0" baseline="0" dirty="0" smtClean="0">
                          <a:solidFill>
                            <a:schemeClr val="tx1"/>
                          </a:solidFill>
                        </a:rPr>
                        <a:t>⑨　その他、詳細なソフトウエア・ハートウエア設計の図（ユースケース図、シナリオ、</a:t>
                      </a:r>
                      <a:endParaRPr kumimoji="1" lang="en-US" altLang="ja-JP" sz="1200" b="0" baseline="0" dirty="0" smtClean="0">
                        <a:solidFill>
                          <a:schemeClr val="tx1"/>
                        </a:solidFill>
                      </a:endParaRPr>
                    </a:p>
                    <a:p>
                      <a:r>
                        <a:rPr kumimoji="1" lang="ja-JP" altLang="en-US" sz="1200" b="0" baseline="0" dirty="0" smtClean="0">
                          <a:solidFill>
                            <a:schemeClr val="tx1"/>
                          </a:solidFill>
                        </a:rPr>
                        <a:t>　　  状態遷移図、回路設計図、システムのアピールポイントの図など）　</a:t>
                      </a:r>
                      <a:endParaRPr kumimoji="1" lang="en-US" altLang="ja-JP" sz="1200" b="0" baseline="0" dirty="0" smtClean="0">
                        <a:solidFill>
                          <a:schemeClr val="tx1"/>
                        </a:solidFill>
                      </a:endParaRPr>
                    </a:p>
                    <a:p>
                      <a:r>
                        <a:rPr kumimoji="1" lang="en-US" altLang="ja-JP" sz="1200" b="0" baseline="0" dirty="0" smtClean="0">
                          <a:solidFill>
                            <a:schemeClr val="tx1"/>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　</a:t>
                      </a:r>
                      <a:r>
                        <a:rPr kumimoji="1" lang="ja-JP" altLang="en-US" sz="1200" b="0" baseline="0" dirty="0" smtClean="0">
                          <a:solidFill>
                            <a:srgbClr val="FF0000"/>
                          </a:solidFill>
                        </a:rPr>
                        <a:t>任意　審査</a:t>
                      </a:r>
                      <a:r>
                        <a:rPr kumimoji="1" lang="ja-JP" altLang="en-US" sz="1200" b="0" baseline="0" dirty="0" smtClean="0">
                          <a:solidFill>
                            <a:srgbClr val="FF0000"/>
                          </a:solidFill>
                        </a:rPr>
                        <a:t>の過程でそれが素晴らしいアイディアだということを証明する図を</a:t>
                      </a:r>
                      <a:endParaRPr kumimoji="1" lang="en-US" altLang="ja-JP" sz="1200" b="0" baseline="0" dirty="0" smtClean="0">
                        <a:solidFill>
                          <a:srgbClr val="FF0000"/>
                        </a:solidFill>
                      </a:endParaRPr>
                    </a:p>
                    <a:p>
                      <a:r>
                        <a:rPr kumimoji="1" lang="ja-JP" altLang="en-US" sz="1200" b="0" baseline="0" dirty="0" smtClean="0">
                          <a:solidFill>
                            <a:srgbClr val="FF0000"/>
                          </a:solidFill>
                        </a:rPr>
                        <a:t>　　　　　</a:t>
                      </a:r>
                      <a:r>
                        <a:rPr kumimoji="1" lang="ja-JP" altLang="en-US" sz="1200" b="0" baseline="0" dirty="0" smtClean="0">
                          <a:solidFill>
                            <a:srgbClr val="FF0000"/>
                          </a:solidFill>
                        </a:rPr>
                        <a:t>推奨します。</a:t>
                      </a:r>
                      <a:endParaRPr kumimoji="1" lang="ja-JP" altLang="en-US" sz="1200" b="0" dirty="0">
                        <a:solidFill>
                          <a:srgbClr val="FF0000"/>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extLst>
                  <a:ext uri="{0D108BD9-81ED-4DB2-BD59-A6C34878D82A}">
                    <a16:rowId xmlns:a16="http://schemas.microsoft.com/office/drawing/2014/main" val="10000"/>
                  </a:ext>
                </a:extLst>
              </a:tr>
              <a:tr h="2400312">
                <a:tc>
                  <a:txBody>
                    <a:bodyPr/>
                    <a:lstStyle/>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pSp>
        <p:nvGrpSpPr>
          <p:cNvPr id="6" name="グループ化 1"/>
          <p:cNvGrpSpPr>
            <a:grpSpLocks/>
          </p:cNvGrpSpPr>
          <p:nvPr/>
        </p:nvGrpSpPr>
        <p:grpSpPr bwMode="auto">
          <a:xfrm>
            <a:off x="154642" y="1027461"/>
            <a:ext cx="6521822" cy="614100"/>
            <a:chOff x="354" y="632"/>
            <a:chExt cx="11067" cy="720"/>
          </a:xfrm>
        </p:grpSpPr>
        <p:sp>
          <p:nvSpPr>
            <p:cNvPr id="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作品名</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を</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289879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3"/>
          <p:cNvSpPr>
            <a:spLocks noChangeArrowheads="1"/>
          </p:cNvSpPr>
          <p:nvPr/>
        </p:nvSpPr>
        <p:spPr bwMode="auto">
          <a:xfrm>
            <a:off x="5232081" y="1027461"/>
            <a:ext cx="1444383" cy="61410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表 2"/>
          <p:cNvGraphicFramePr>
            <a:graphicFrameLocks noGrp="1" noChangeAspect="1"/>
          </p:cNvGraphicFramePr>
          <p:nvPr>
            <p:extLst>
              <p:ext uri="{D42A27DB-BD31-4B8C-83A1-F6EECF244321}">
                <p14:modId xmlns:p14="http://schemas.microsoft.com/office/powerpoint/2010/main" val="4115860209"/>
              </p:ext>
            </p:extLst>
          </p:nvPr>
        </p:nvGraphicFramePr>
        <p:xfrm>
          <a:off x="536884" y="1980000"/>
          <a:ext cx="5606248" cy="8232298"/>
        </p:xfrm>
        <a:graphic>
          <a:graphicData uri="http://schemas.openxmlformats.org/drawingml/2006/table">
            <a:tbl>
              <a:tblPr firstRow="1" bandRow="1">
                <a:tableStyleId>{5C22544A-7EE6-4342-B048-85BDC9FD1C3A}</a:tableStyleId>
              </a:tblPr>
              <a:tblGrid>
                <a:gridCol w="5606248">
                  <a:extLst>
                    <a:ext uri="{9D8B030D-6E8A-4147-A177-3AD203B41FA5}">
                      <a16:colId xmlns:a16="http://schemas.microsoft.com/office/drawing/2014/main" val="20000"/>
                    </a:ext>
                  </a:extLst>
                </a:gridCol>
              </a:tblGrid>
              <a:tr h="242056">
                <a:tc>
                  <a:txBody>
                    <a:bodyPr/>
                    <a:lstStyle/>
                    <a:p>
                      <a:r>
                        <a:rPr kumimoji="1" lang="ja-JP" altLang="en-US" sz="1200" b="0" baseline="0" dirty="0" smtClean="0">
                          <a:solidFill>
                            <a:schemeClr val="tx1"/>
                          </a:solidFill>
                        </a:rPr>
                        <a:t>⑩　質問・要望事項（リクエストなどがあれば書いてください）　　</a:t>
                      </a:r>
                      <a:endParaRPr kumimoji="1" lang="ja-JP" altLang="en-US" sz="1200" b="0" dirty="0">
                        <a:solidFill>
                          <a:srgbClr val="FF0000"/>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extLst>
                  <a:ext uri="{0D108BD9-81ED-4DB2-BD59-A6C34878D82A}">
                    <a16:rowId xmlns:a16="http://schemas.microsoft.com/office/drawing/2014/main" val="10000"/>
                  </a:ext>
                </a:extLst>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mn-lt"/>
                          <a:ea typeface="+mn-ea"/>
                          <a:cs typeface="+mn-cs"/>
                        </a:rPr>
                        <a:t>⑪　</a:t>
                      </a:r>
                      <a:r>
                        <a:rPr kumimoji="1" lang="ja-JP" altLang="en-US" sz="1200" b="0" kern="1200" dirty="0" smtClean="0">
                          <a:solidFill>
                            <a:schemeClr val="dk1"/>
                          </a:solidFill>
                          <a:effectLst/>
                          <a:latin typeface="+mn-lt"/>
                          <a:ea typeface="+mn-ea"/>
                          <a:cs typeface="+mn-cs"/>
                        </a:rPr>
                        <a:t>アンケート（該当箇所を○で囲んで下さい）</a:t>
                      </a:r>
                      <a:endParaRPr kumimoji="1" lang="ja-JP" altLang="en-US" sz="1200" b="0" dirty="0" smtClean="0">
                        <a:solidFill>
                          <a:srgbClr val="FF0000"/>
                        </a:solidFill>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1DE"/>
                    </a:solidFill>
                  </a:tcPr>
                </a:tc>
                <a:extLst>
                  <a:ext uri="{0D108BD9-81ED-4DB2-BD59-A6C34878D82A}">
                    <a16:rowId xmlns:a16="http://schemas.microsoft.com/office/drawing/2014/main" val="10002"/>
                  </a:ext>
                </a:extLst>
              </a:tr>
              <a:tr h="484791">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en-US" altLang="ja-JP" sz="1200" u="sng" kern="1200" dirty="0" smtClean="0">
                          <a:solidFill>
                            <a:schemeClr val="dk1"/>
                          </a:solidFill>
                          <a:effectLst/>
                          <a:latin typeface="+mn-ea"/>
                          <a:ea typeface="+mn-ea"/>
                          <a:cs typeface="+mn-cs"/>
                        </a:rPr>
                        <a:t>Q1.</a:t>
                      </a:r>
                      <a:r>
                        <a:rPr kumimoji="1" lang="ja-JP" altLang="ja-JP" sz="1200" u="sng" kern="1200" dirty="0" smtClean="0">
                          <a:solidFill>
                            <a:schemeClr val="dk1"/>
                          </a:solidFill>
                          <a:effectLst/>
                          <a:latin typeface="+mn-lt"/>
                          <a:ea typeface="+mn-ea"/>
                          <a:cs typeface="+mn-cs"/>
                        </a:rPr>
                        <a:t>今年のパソコン甲子園モバイル部門の開催は、何で知りましたか？</a:t>
                      </a:r>
                    </a:p>
                    <a:p>
                      <a:r>
                        <a:rPr kumimoji="1" lang="ja-JP" altLang="en-US"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パソコン甲子園ＨＰ・</a:t>
                      </a:r>
                      <a:r>
                        <a:rPr kumimoji="1" lang="en-US" altLang="ja-JP" sz="1200" kern="1200" dirty="0" smtClean="0">
                          <a:solidFill>
                            <a:schemeClr val="dk1"/>
                          </a:solidFill>
                          <a:effectLst/>
                          <a:latin typeface="+mn-ea"/>
                          <a:ea typeface="+mn-ea"/>
                          <a:cs typeface="+mn-cs"/>
                        </a:rPr>
                        <a:t>Twitter</a:t>
                      </a:r>
                      <a:r>
                        <a:rPr kumimoji="1" lang="ja-JP" altLang="ja-JP" sz="1200" kern="1200" dirty="0" smtClean="0">
                          <a:solidFill>
                            <a:schemeClr val="dk1"/>
                          </a:solidFill>
                          <a:effectLst/>
                          <a:latin typeface="+mn-ea"/>
                          <a:ea typeface="+mn-ea"/>
                          <a:cs typeface="+mn-cs"/>
                        </a:rPr>
                        <a:t>・新聞・雑誌・ラジオ・学校教員・友人・家族・</a:t>
                      </a:r>
                      <a:endParaRPr kumimoji="1" lang="en-US"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学校掲示のポスター、チラシ・その他（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　）</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u="sng" kern="1200" dirty="0" smtClean="0">
                          <a:solidFill>
                            <a:schemeClr val="dk1"/>
                          </a:solidFill>
                          <a:effectLst/>
                          <a:latin typeface="+mn-ea"/>
                          <a:ea typeface="+mn-ea"/>
                          <a:cs typeface="+mn-cs"/>
                        </a:rPr>
                        <a:t>Q2. </a:t>
                      </a:r>
                      <a:r>
                        <a:rPr kumimoji="1" lang="ja-JP" altLang="ja-JP" sz="1200" u="sng" kern="1200" dirty="0" smtClean="0">
                          <a:solidFill>
                            <a:schemeClr val="dk1"/>
                          </a:solidFill>
                          <a:effectLst/>
                          <a:latin typeface="+mn-ea"/>
                          <a:ea typeface="+mn-ea"/>
                          <a:cs typeface="+mn-cs"/>
                        </a:rPr>
                        <a:t>アンドロイドによるアプリ作成暦を教えてください。</a:t>
                      </a:r>
                      <a:r>
                        <a:rPr kumimoji="1" lang="en-US" altLang="ja-JP" sz="1200" u="sng" kern="1200" dirty="0" smtClean="0">
                          <a:solidFill>
                            <a:schemeClr val="dk1"/>
                          </a:solidFill>
                          <a:effectLst/>
                          <a:latin typeface="+mn-ea"/>
                          <a:ea typeface="+mn-ea"/>
                          <a:cs typeface="+mn-cs"/>
                        </a:rPr>
                        <a:t>(</a:t>
                      </a:r>
                      <a:r>
                        <a:rPr kumimoji="1" lang="ja-JP" altLang="ja-JP" sz="1200" u="sng" kern="1200" dirty="0" smtClean="0">
                          <a:solidFill>
                            <a:schemeClr val="dk1"/>
                          </a:solidFill>
                          <a:effectLst/>
                          <a:latin typeface="+mn-ea"/>
                          <a:ea typeface="+mn-ea"/>
                          <a:cs typeface="+mn-cs"/>
                        </a:rPr>
                        <a:t>チームの最長経験者</a:t>
                      </a:r>
                      <a:r>
                        <a:rPr kumimoji="1" lang="en-US" altLang="ja-JP" sz="1200" u="sng" kern="1200" dirty="0" smtClean="0">
                          <a:solidFill>
                            <a:schemeClr val="dk1"/>
                          </a:solidFill>
                          <a:effectLst/>
                          <a:latin typeface="+mn-ea"/>
                          <a:ea typeface="+mn-ea"/>
                          <a:cs typeface="+mn-cs"/>
                        </a:rPr>
                        <a:t>)</a:t>
                      </a: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半年未満・半年～１年・１年～２年・２年～３年・３年以上</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u="sng" kern="1200" dirty="0" smtClean="0">
                          <a:solidFill>
                            <a:schemeClr val="dk1"/>
                          </a:solidFill>
                          <a:effectLst/>
                          <a:latin typeface="+mn-ea"/>
                          <a:ea typeface="+mn-ea"/>
                          <a:cs typeface="+mn-cs"/>
                        </a:rPr>
                        <a:t>Q3. </a:t>
                      </a:r>
                      <a:r>
                        <a:rPr kumimoji="1" lang="ja-JP" altLang="ja-JP" sz="1200" u="sng" kern="1200" dirty="0" smtClean="0">
                          <a:solidFill>
                            <a:schemeClr val="dk1"/>
                          </a:solidFill>
                          <a:effectLst/>
                          <a:latin typeface="+mn-ea"/>
                          <a:ea typeface="+mn-ea"/>
                          <a:cs typeface="+mn-cs"/>
                        </a:rPr>
                        <a:t>プログラミング暦を教えてください。（チームの最長経験者）</a:t>
                      </a:r>
                      <a:endParaRPr kumimoji="1" lang="en-US" altLang="ja-JP" sz="1200" u="sng"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半年未満・半年～１年・１年～２年・２年～３年・３年以上</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u="sng" kern="1200" dirty="0" smtClean="0">
                          <a:solidFill>
                            <a:schemeClr val="dk1"/>
                          </a:solidFill>
                          <a:effectLst/>
                          <a:latin typeface="+mn-ea"/>
                          <a:ea typeface="+mn-ea"/>
                          <a:cs typeface="+mn-cs"/>
                        </a:rPr>
                        <a:t>Q4. </a:t>
                      </a:r>
                      <a:r>
                        <a:rPr kumimoji="1" lang="ja-JP" altLang="ja-JP" sz="1200" u="sng" kern="1200" dirty="0" smtClean="0">
                          <a:solidFill>
                            <a:schemeClr val="dk1"/>
                          </a:solidFill>
                          <a:effectLst/>
                          <a:latin typeface="+mn-ea"/>
                          <a:ea typeface="+mn-ea"/>
                          <a:cs typeface="+mn-cs"/>
                        </a:rPr>
                        <a:t>アプリ開発の知識はどのようにして学んでいますか？（複数選択可）</a:t>
                      </a:r>
                      <a:endParaRPr kumimoji="1" lang="en-US" altLang="ja-JP" sz="1200" u="sng"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学校の授業・書籍・</a:t>
                      </a:r>
                      <a:r>
                        <a:rPr kumimoji="1" lang="en-US" altLang="ja-JP" sz="1200" kern="1200" dirty="0" smtClean="0">
                          <a:solidFill>
                            <a:schemeClr val="dk1"/>
                          </a:solidFill>
                          <a:effectLst/>
                          <a:latin typeface="+mn-ea"/>
                          <a:ea typeface="+mn-ea"/>
                          <a:cs typeface="+mn-cs"/>
                        </a:rPr>
                        <a:t>Web</a:t>
                      </a:r>
                      <a:r>
                        <a:rPr kumimoji="1" lang="ja-JP" altLang="ja-JP" sz="1200" kern="1200" dirty="0" smtClean="0">
                          <a:solidFill>
                            <a:schemeClr val="dk1"/>
                          </a:solidFill>
                          <a:effectLst/>
                          <a:latin typeface="+mn-ea"/>
                          <a:ea typeface="+mn-ea"/>
                          <a:cs typeface="+mn-cs"/>
                        </a:rPr>
                        <a:t>サイト・その他（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u="sng" kern="1200" dirty="0" smtClean="0">
                          <a:solidFill>
                            <a:schemeClr val="dk1"/>
                          </a:solidFill>
                          <a:effectLst/>
                          <a:latin typeface="+mn-ea"/>
                          <a:ea typeface="+mn-ea"/>
                          <a:cs typeface="+mn-cs"/>
                        </a:rPr>
                        <a:t>Q5. </a:t>
                      </a:r>
                      <a:r>
                        <a:rPr kumimoji="1" lang="ja-JP" altLang="ja-JP" sz="1200" u="sng" kern="1200" dirty="0" smtClean="0">
                          <a:solidFill>
                            <a:schemeClr val="dk1"/>
                          </a:solidFill>
                          <a:effectLst/>
                          <a:latin typeface="+mn-ea"/>
                          <a:ea typeface="+mn-ea"/>
                          <a:cs typeface="+mn-cs"/>
                        </a:rPr>
                        <a:t>他のアプリ開発コンテストへの参加経験を教えてください。</a:t>
                      </a:r>
                      <a:endParaRPr kumimoji="1" lang="en-US" altLang="ja-JP" sz="1200" u="sng"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あり（コンテスト名：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）・なし</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u="sng" kern="1200" dirty="0" smtClean="0">
                          <a:solidFill>
                            <a:schemeClr val="dk1"/>
                          </a:solidFill>
                          <a:effectLst/>
                          <a:latin typeface="+mn-ea"/>
                          <a:ea typeface="+mn-ea"/>
                          <a:cs typeface="+mn-cs"/>
                        </a:rPr>
                        <a:t>Q6. </a:t>
                      </a:r>
                      <a:r>
                        <a:rPr kumimoji="1" lang="ja-JP" altLang="ja-JP" sz="1200" u="sng" kern="1200" dirty="0" smtClean="0">
                          <a:solidFill>
                            <a:schemeClr val="dk1"/>
                          </a:solidFill>
                          <a:effectLst/>
                          <a:latin typeface="+mn-ea"/>
                          <a:ea typeface="+mn-ea"/>
                          <a:cs typeface="+mn-cs"/>
                        </a:rPr>
                        <a:t>パソコン甲子園に参加しようと思った理由を</a:t>
                      </a:r>
                      <a:r>
                        <a:rPr kumimoji="1" lang="ja-JP" altLang="ja-JP" sz="1200" u="sng" kern="1200" dirty="0" smtClean="0">
                          <a:solidFill>
                            <a:schemeClr val="dk1"/>
                          </a:solidFill>
                          <a:effectLst/>
                          <a:latin typeface="+mn-ea"/>
                          <a:ea typeface="+mn-ea"/>
                          <a:cs typeface="+mn-cs"/>
                        </a:rPr>
                        <a:t>記入</a:t>
                      </a:r>
                      <a:r>
                        <a:rPr kumimoji="1" lang="ja-JP" altLang="en-US" sz="1200" u="sng" kern="1200" dirty="0" smtClean="0">
                          <a:solidFill>
                            <a:schemeClr val="dk1"/>
                          </a:solidFill>
                          <a:effectLst/>
                          <a:latin typeface="+mn-ea"/>
                          <a:ea typeface="+mn-ea"/>
                          <a:cs typeface="+mn-cs"/>
                        </a:rPr>
                        <a:t>してください。</a:t>
                      </a:r>
                      <a:endParaRPr kumimoji="1" lang="en-US" altLang="ja-JP" sz="1200" u="sng" kern="1200" dirty="0" smtClean="0">
                        <a:solidFill>
                          <a:schemeClr val="dk1"/>
                        </a:solidFill>
                        <a:effectLst/>
                        <a:latin typeface="+mn-ea"/>
                        <a:ea typeface="+mn-ea"/>
                        <a:cs typeface="+mn-cs"/>
                      </a:endParaRPr>
                    </a:p>
                    <a:p>
                      <a:r>
                        <a:rPr kumimoji="1" lang="ja-JP" altLang="en-US" sz="1200" kern="1200" dirty="0" smtClean="0">
                          <a:solidFill>
                            <a:schemeClr val="dk1"/>
                          </a:solidFill>
                          <a:effectLst/>
                          <a:latin typeface="+mn-ea"/>
                          <a:ea typeface="+mn-ea"/>
                          <a:cs typeface="+mn-cs"/>
                        </a:rPr>
                        <a:t>　　</a:t>
                      </a:r>
                      <a:r>
                        <a:rPr kumimoji="1" lang="ja-JP" altLang="en-US" sz="1200" kern="1200" baseline="0" dirty="0" smtClean="0">
                          <a:solidFill>
                            <a:schemeClr val="dk1"/>
                          </a:solidFill>
                          <a:effectLst/>
                          <a:latin typeface="+mn-ea"/>
                          <a:ea typeface="+mn-ea"/>
                          <a:cs typeface="+mn-cs"/>
                        </a:rPr>
                        <a:t> （　　　　　　　　　　　　　　　　　　　　　　　　　　　　　　　　　　　　　　　　　　　　 ）</a:t>
                      </a:r>
                      <a:r>
                        <a:rPr kumimoji="1" lang="ja-JP" altLang="ja-JP"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p>
                      <a:r>
                        <a:rPr kumimoji="1" lang="ja-JP" altLang="ja-JP"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pSp>
        <p:nvGrpSpPr>
          <p:cNvPr id="6" name="グループ化 1"/>
          <p:cNvGrpSpPr>
            <a:grpSpLocks/>
          </p:cNvGrpSpPr>
          <p:nvPr/>
        </p:nvGrpSpPr>
        <p:grpSpPr bwMode="auto">
          <a:xfrm>
            <a:off x="154642" y="1027461"/>
            <a:ext cx="6521822" cy="614100"/>
            <a:chOff x="354" y="632"/>
            <a:chExt cx="11067" cy="720"/>
          </a:xfrm>
        </p:grpSpPr>
        <p:sp>
          <p:nvSpPr>
            <p:cNvPr id="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作品名</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を</a:t>
              </a: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162454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235</TotalTime>
  <Words>185</Words>
  <Application>Microsoft Office PowerPoint</Application>
  <PresentationFormat>ワイド画面</PresentationFormat>
  <Paragraphs>274</Paragraphs>
  <Slides>8</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HG創英角ﾎﾟｯﾌﾟ体</vt:lpstr>
      <vt:lpstr>ＭＳ Ｐゴシック</vt:lpstr>
      <vt:lpstr>ＭＳ ゴシック</vt:lpstr>
      <vt:lpstr>ＭＳ 明朝</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pc-koshien</dc:creator>
  <cp:lastModifiedBy>sayuri-m</cp:lastModifiedBy>
  <cp:revision>71</cp:revision>
  <cp:lastPrinted>2020-03-18T00:25:34Z</cp:lastPrinted>
  <dcterms:created xsi:type="dcterms:W3CDTF">2015-04-28T06:52:09Z</dcterms:created>
  <dcterms:modified xsi:type="dcterms:W3CDTF">2020-03-18T00:48:32Z</dcterms:modified>
</cp:coreProperties>
</file>